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78" autoAdjust="0"/>
    <p:restoredTop sz="86420" autoAdjust="0"/>
  </p:normalViewPr>
  <p:slideViewPr>
    <p:cSldViewPr>
      <p:cViewPr>
        <p:scale>
          <a:sx n="100" d="100"/>
          <a:sy n="100" d="100"/>
        </p:scale>
        <p:origin x="-78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8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87037037037038"/>
          <c:y val="8.5596006307941092E-2"/>
          <c:w val="0.74537037037037035"/>
          <c:h val="0.734324493045746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2080143020316905"/>
                  <c:y val="3.153700514757619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Налоги на прибыль, доходы 1 015,2 тыс.рублей  19,8 %</c:v>
                </c:pt>
                <c:pt idx="1">
                  <c:v>Налоги на совокупный доход  55,2 тыс.рублей 1,1 %</c:v>
                </c:pt>
                <c:pt idx="2">
                  <c:v>Налог на имущество физических  лиц  69,4 тыс.рублей   1,4 %</c:v>
                </c:pt>
                <c:pt idx="3">
                  <c:v>Земельный налог  1 310,6 тыс.рублей  25,5%</c:v>
                </c:pt>
                <c:pt idx="4">
                  <c:v>Государственная пошлина  63,0 тыс.рублей 1,2%</c:v>
                </c:pt>
                <c:pt idx="5">
                  <c:v>Доходы от использования   имущества, находящегося в государственной и муниципальной собственности 116,2 тыс.рублей 2,3%                                                                                             имущества, находящегося в государственной и</c:v>
                </c:pt>
                <c:pt idx="6">
                  <c:v>Налоги на товары (работы, услуги), реализуемые на территории Российской Федерации 2 210,6 тыс. рублей  43,0 %</c:v>
                </c:pt>
                <c:pt idx="7">
                  <c:v>Доходы от продажи материальных и нематериальных активов 297,5  5,8%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 formatCode="#,##0.00">
                  <c:v>1015.2</c:v>
                </c:pt>
                <c:pt idx="1">
                  <c:v>55.2</c:v>
                </c:pt>
                <c:pt idx="2">
                  <c:v>69.400000000000006</c:v>
                </c:pt>
                <c:pt idx="3" formatCode="#,##0.00">
                  <c:v>1310.5999999999999</c:v>
                </c:pt>
                <c:pt idx="4">
                  <c:v>63</c:v>
                </c:pt>
                <c:pt idx="5">
                  <c:v>116.2</c:v>
                </c:pt>
                <c:pt idx="6" formatCode="#,##0.00">
                  <c:v>2210.6</c:v>
                </c:pt>
                <c:pt idx="7">
                  <c:v>297.5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9 432,6 </a:t>
            </a:r>
            <a:r>
              <a:rPr lang="ru-RU" dirty="0" err="1" smtClean="0"/>
              <a:t>тыс.рублей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7.6984126984126983E-3"/>
                  <c:y val="0.2035138043134504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1"/>
              <c:layout>
                <c:manualLayout>
                  <c:x val="6.7275809273840775E-2"/>
                  <c:y val="0.3865222154469146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Дотации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5137.7</c:v>
                </c:pt>
                <c:pt idx="1">
                  <c:v>4119.8999999999996</c:v>
                </c:pt>
                <c:pt idx="2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9 432,6тыс.рублей</a:t>
            </a:r>
            <a:endParaRPr lang="ru-RU" dirty="0"/>
          </a:p>
        </c:rich>
      </c:tx>
      <c:layout>
        <c:manualLayout>
          <c:xMode val="edge"/>
          <c:yMode val="edge"/>
          <c:x val="9.8966049382716317E-2"/>
          <c:y val="8.418097982683470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9676290463690982E-5"/>
          <c:y val="0.10378580011577661"/>
          <c:w val="0.53531459609215504"/>
          <c:h val="0.8049955341219396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9 432,6 тыс.рублей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Иные межбюджетные трансферты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4990</c:v>
                </c:pt>
                <c:pt idx="1">
                  <c:v>174.8</c:v>
                </c:pt>
                <c:pt idx="2">
                  <c:v>5</c:v>
                </c:pt>
                <c:pt idx="3">
                  <c:v>2210.6</c:v>
                </c:pt>
                <c:pt idx="4">
                  <c:v>14</c:v>
                </c:pt>
                <c:pt idx="5">
                  <c:v>2037.2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5092592592592582"/>
          <c:y val="2.571972997152364E-2"/>
          <c:w val="0.44598765432098769"/>
          <c:h val="0.960248629781876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</c:v>
                </c:pt>
                <c:pt idx="1">
                  <c:v>2016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5160</c:v>
                </c:pt>
                <c:pt idx="1">
                  <c:v>4424.3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85408"/>
        <c:axId val="119186944"/>
      </c:lineChart>
      <c:catAx>
        <c:axId val="119185408"/>
        <c:scaling>
          <c:orientation val="minMax"/>
        </c:scaling>
        <c:delete val="0"/>
        <c:axPos val="b"/>
        <c:majorTickMark val="out"/>
        <c:minorTickMark val="none"/>
        <c:tickLblPos val="nextTo"/>
        <c:crossAx val="119186944"/>
        <c:crosses val="autoZero"/>
        <c:auto val="1"/>
        <c:lblAlgn val="ctr"/>
        <c:lblOffset val="100"/>
        <c:noMultiLvlLbl val="0"/>
      </c:catAx>
      <c:valAx>
        <c:axId val="11918694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1918540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2016 год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9432.6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2016 год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233152"/>
        <c:axId val="119316864"/>
      </c:barChart>
      <c:catAx>
        <c:axId val="119233152"/>
        <c:scaling>
          <c:orientation val="minMax"/>
        </c:scaling>
        <c:delete val="0"/>
        <c:axPos val="l"/>
        <c:majorTickMark val="out"/>
        <c:minorTickMark val="none"/>
        <c:tickLblPos val="nextTo"/>
        <c:crossAx val="119316864"/>
        <c:crosses val="autoZero"/>
        <c:auto val="1"/>
        <c:lblAlgn val="ctr"/>
        <c:lblOffset val="100"/>
        <c:noMultiLvlLbl val="0"/>
      </c:catAx>
      <c:valAx>
        <c:axId val="119316864"/>
        <c:scaling>
          <c:orientation val="minMax"/>
        </c:scaling>
        <c:delete val="0"/>
        <c:axPos val="b"/>
        <c:majorGridlines/>
        <c:numFmt formatCode="#,##0.00" sourceLinked="1"/>
        <c:majorTickMark val="out"/>
        <c:minorTickMark val="none"/>
        <c:tickLblPos val="nextTo"/>
        <c:crossAx val="119233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829784-EA11-4632-AB1A-E32A830ECB6A}" type="doc">
      <dgm:prSet loTypeId="urn:microsoft.com/office/officeart/2005/8/layout/radial1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7E0E0B4-1D0C-4EBB-B962-D205512D3332}">
      <dgm:prSet phldrT="[Текст]" custT="1"/>
      <dgm:spPr/>
      <dgm:t>
        <a:bodyPr/>
        <a:lstStyle/>
        <a:p>
          <a:r>
            <a:rPr lang="ru-RU" sz="1100" b="1" dirty="0" smtClean="0"/>
            <a:t>Проект бюджета Митякинского сельского поселения  на 2015-2017 годы</a:t>
          </a:r>
        </a:p>
        <a:p>
          <a:endParaRPr lang="ru-RU" sz="700" b="1" dirty="0"/>
        </a:p>
      </dgm:t>
    </dgm:pt>
    <dgm:pt modelId="{55EEC25C-7040-480E-8BE1-9E94796BBB86}" type="parTrans" cxnId="{B21D0364-AFBC-4699-A79E-82BC04D3FB88}">
      <dgm:prSet/>
      <dgm:spPr/>
      <dgm:t>
        <a:bodyPr/>
        <a:lstStyle/>
        <a:p>
          <a:endParaRPr lang="ru-RU"/>
        </a:p>
      </dgm:t>
    </dgm:pt>
    <dgm:pt modelId="{E7006E66-193D-4113-B4B5-818B0E0933FC}" type="sibTrans" cxnId="{B21D0364-AFBC-4699-A79E-82BC04D3FB88}">
      <dgm:prSet/>
      <dgm:spPr/>
      <dgm:t>
        <a:bodyPr/>
        <a:lstStyle/>
        <a:p>
          <a:endParaRPr lang="ru-RU"/>
        </a:p>
      </dgm:t>
    </dgm:pt>
    <dgm:pt modelId="{3E55DB88-C50B-43C3-ACF2-42F68180A1F7}">
      <dgm:prSet phldrT="[Текст]" custT="1"/>
      <dgm:spPr/>
      <dgm:t>
        <a:bodyPr/>
        <a:lstStyle/>
        <a:p>
          <a:r>
            <a:rPr lang="ru-RU" sz="1100" b="1" dirty="0" smtClean="0"/>
            <a:t>Бюджетное послание </a:t>
          </a:r>
          <a:r>
            <a:rPr lang="ru-RU" sz="1100" b="1" smtClean="0"/>
            <a:t>Президента РФ</a:t>
          </a:r>
          <a:endParaRPr lang="ru-RU" sz="1100" b="1" dirty="0"/>
        </a:p>
      </dgm:t>
    </dgm:pt>
    <dgm:pt modelId="{3B987E97-6362-4F9E-AF87-1D42364BC4C0}" type="parTrans" cxnId="{60438A4B-22A4-4AFE-8C52-9C7E6CCE5986}">
      <dgm:prSet/>
      <dgm:spPr/>
      <dgm:t>
        <a:bodyPr/>
        <a:lstStyle/>
        <a:p>
          <a:endParaRPr lang="ru-RU"/>
        </a:p>
      </dgm:t>
    </dgm:pt>
    <dgm:pt modelId="{574BFFE4-EA2C-432F-AA24-5D1FA92E3454}" type="sibTrans" cxnId="{60438A4B-22A4-4AFE-8C52-9C7E6CCE5986}">
      <dgm:prSet/>
      <dgm:spPr/>
      <dgm:t>
        <a:bodyPr/>
        <a:lstStyle/>
        <a:p>
          <a:endParaRPr lang="ru-RU"/>
        </a:p>
      </dgm:t>
    </dgm:pt>
    <dgm:pt modelId="{F26753B4-2ABA-468A-93C1-4E4ACA271E22}">
      <dgm:prSet phldrT="[Текст]" custT="1"/>
      <dgm:spPr/>
      <dgm:t>
        <a:bodyPr/>
        <a:lstStyle/>
        <a:p>
          <a:r>
            <a:rPr lang="ru-RU" sz="1100" b="1" dirty="0" smtClean="0"/>
            <a:t>Основные направления налоговой и бюджетной политики Митякинского сельского поселения</a:t>
          </a:r>
          <a:endParaRPr lang="ru-RU" sz="1100" b="1" dirty="0"/>
        </a:p>
      </dgm:t>
    </dgm:pt>
    <dgm:pt modelId="{60DB93CA-DDE5-40EE-B4C8-9E5AE087D4F6}" type="parTrans" cxnId="{BD374ADE-FC7A-49B3-B0E4-28025A4DC701}">
      <dgm:prSet/>
      <dgm:spPr/>
      <dgm:t>
        <a:bodyPr/>
        <a:lstStyle/>
        <a:p>
          <a:endParaRPr lang="ru-RU"/>
        </a:p>
      </dgm:t>
    </dgm:pt>
    <dgm:pt modelId="{5A98BDE7-42DF-4171-9597-147A62B2FF85}" type="sibTrans" cxnId="{BD374ADE-FC7A-49B3-B0E4-28025A4DC701}">
      <dgm:prSet/>
      <dgm:spPr/>
      <dgm:t>
        <a:bodyPr/>
        <a:lstStyle/>
        <a:p>
          <a:endParaRPr lang="ru-RU"/>
        </a:p>
      </dgm:t>
    </dgm:pt>
    <dgm:pt modelId="{819A8586-525B-484B-8D52-26BCE9075060}">
      <dgm:prSet phldrT="[Текст]"/>
      <dgm:spPr/>
      <dgm:t>
        <a:bodyPr/>
        <a:lstStyle/>
        <a:p>
          <a:r>
            <a:rPr lang="ru-RU" b="1" dirty="0" smtClean="0"/>
            <a:t>Муниципальные программы Митякинского сельского поселения</a:t>
          </a:r>
          <a:endParaRPr lang="ru-RU" b="1" dirty="0"/>
        </a:p>
      </dgm:t>
    </dgm:pt>
    <dgm:pt modelId="{6CC1BA9D-94C1-4A22-B42C-B557FEDA3EB2}" type="parTrans" cxnId="{E879F962-F537-4BEA-840D-C9D982CA0169}">
      <dgm:prSet/>
      <dgm:spPr/>
      <dgm:t>
        <a:bodyPr/>
        <a:lstStyle/>
        <a:p>
          <a:endParaRPr lang="ru-RU"/>
        </a:p>
      </dgm:t>
    </dgm:pt>
    <dgm:pt modelId="{492FC968-2699-4053-AD1F-94F2D2F82E04}" type="sibTrans" cxnId="{E879F962-F537-4BEA-840D-C9D982CA0169}">
      <dgm:prSet/>
      <dgm:spPr/>
      <dgm:t>
        <a:bodyPr/>
        <a:lstStyle/>
        <a:p>
          <a:endParaRPr lang="ru-RU"/>
        </a:p>
      </dgm:t>
    </dgm:pt>
    <dgm:pt modelId="{B7FE7B25-BD32-47B9-B90C-80ACAC621049}">
      <dgm:prSet phldrT="[Текст]" custT="1"/>
      <dgm:spPr/>
      <dgm:t>
        <a:bodyPr/>
        <a:lstStyle/>
        <a:p>
          <a:r>
            <a:rPr lang="ru-RU" sz="1100" b="1" dirty="0" smtClean="0"/>
            <a:t>Прогноз социально-экономического развития Митякинского сельского поселения</a:t>
          </a:r>
          <a:endParaRPr lang="ru-RU" sz="1100" b="1" dirty="0"/>
        </a:p>
      </dgm:t>
    </dgm:pt>
    <dgm:pt modelId="{72496747-03A6-4128-A074-2F7A7DB21691}" type="parTrans" cxnId="{EF16B0C1-F361-470D-92B9-F1FF55A0C049}">
      <dgm:prSet/>
      <dgm:spPr/>
      <dgm:t>
        <a:bodyPr/>
        <a:lstStyle/>
        <a:p>
          <a:endParaRPr lang="ru-RU"/>
        </a:p>
      </dgm:t>
    </dgm:pt>
    <dgm:pt modelId="{A49ADAB2-2535-45FF-9092-996E9B1298EA}" type="sibTrans" cxnId="{EF16B0C1-F361-470D-92B9-F1FF55A0C049}">
      <dgm:prSet/>
      <dgm:spPr/>
      <dgm:t>
        <a:bodyPr/>
        <a:lstStyle/>
        <a:p>
          <a:endParaRPr lang="ru-RU"/>
        </a:p>
      </dgm:t>
    </dgm:pt>
    <dgm:pt modelId="{9D2EE819-9391-4E16-A2B5-43A33124FFA9}">
      <dgm:prSet custScaleX="135466" custScaleY="98749"/>
      <dgm:spPr/>
      <dgm:t>
        <a:bodyPr/>
        <a:lstStyle/>
        <a:p>
          <a:endParaRPr lang="ru-RU"/>
        </a:p>
      </dgm:t>
    </dgm:pt>
    <dgm:pt modelId="{D95BE1DC-D0D5-4F0A-9B2B-8D4E6DD597EF}" type="parTrans" cxnId="{CB23B54B-088C-45E1-9404-E83278439C94}">
      <dgm:prSet custScaleX="145293" custLinFactNeighborX="15835" custLinFactNeighborY="-8142"/>
      <dgm:spPr/>
      <dgm:t>
        <a:bodyPr/>
        <a:lstStyle/>
        <a:p>
          <a:endParaRPr lang="ru-RU"/>
        </a:p>
      </dgm:t>
    </dgm:pt>
    <dgm:pt modelId="{00B0B091-240A-4847-A2B9-00BD2C08E04F}" type="sibTrans" cxnId="{CB23B54B-088C-45E1-9404-E83278439C94}">
      <dgm:prSet/>
      <dgm:spPr/>
      <dgm:t>
        <a:bodyPr/>
        <a:lstStyle/>
        <a:p>
          <a:endParaRPr lang="ru-RU"/>
        </a:p>
      </dgm:t>
    </dgm:pt>
    <dgm:pt modelId="{C48568B7-9F45-4F23-8483-AFB9CAC5F294}">
      <dgm:prSet custScaleX="132544" custScaleY="84511"/>
      <dgm:spPr/>
      <dgm:t>
        <a:bodyPr/>
        <a:lstStyle/>
        <a:p>
          <a:endParaRPr lang="ru-RU"/>
        </a:p>
      </dgm:t>
    </dgm:pt>
    <dgm:pt modelId="{B8B9A587-C727-4223-8932-BE92A3318655}" type="parTrans" cxnId="{561792EC-5926-4EAB-8DE9-AA7956582DBA}">
      <dgm:prSet custScaleX="98206" custLinFactNeighborX="-3021" custLinFactNeighborY="14302"/>
      <dgm:spPr/>
      <dgm:t>
        <a:bodyPr/>
        <a:lstStyle/>
        <a:p>
          <a:endParaRPr lang="ru-RU"/>
        </a:p>
      </dgm:t>
    </dgm:pt>
    <dgm:pt modelId="{AE9230EA-5514-492B-B056-AD9A0D18CCE6}" type="sibTrans" cxnId="{561792EC-5926-4EAB-8DE9-AA7956582DBA}">
      <dgm:prSet/>
      <dgm:spPr/>
      <dgm:t>
        <a:bodyPr/>
        <a:lstStyle/>
        <a:p>
          <a:endParaRPr lang="ru-RU"/>
        </a:p>
      </dgm:t>
    </dgm:pt>
    <dgm:pt modelId="{37E0D004-9E3D-41C5-A965-90F4248B0E8B}" type="pres">
      <dgm:prSet presAssocID="{CC829784-EA11-4632-AB1A-E32A830ECB6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AF349F-493B-4ABB-8F8C-97B075149E86}" type="pres">
      <dgm:prSet presAssocID="{C7E0E0B4-1D0C-4EBB-B962-D205512D3332}" presName="centerShape" presStyleLbl="node0" presStyleIdx="0" presStyleCnt="1" custScaleY="118908"/>
      <dgm:spPr/>
      <dgm:t>
        <a:bodyPr/>
        <a:lstStyle/>
        <a:p>
          <a:endParaRPr lang="ru-RU"/>
        </a:p>
      </dgm:t>
    </dgm:pt>
    <dgm:pt modelId="{EEB87630-C42F-4CBD-B7A9-5BBDB8C4A1E0}" type="pres">
      <dgm:prSet presAssocID="{3B987E97-6362-4F9E-AF87-1D42364BC4C0}" presName="Name9" presStyleLbl="parChTrans1D2" presStyleIdx="0" presStyleCnt="4"/>
      <dgm:spPr/>
      <dgm:t>
        <a:bodyPr/>
        <a:lstStyle/>
        <a:p>
          <a:endParaRPr lang="ru-RU"/>
        </a:p>
      </dgm:t>
    </dgm:pt>
    <dgm:pt modelId="{4204F58D-C40E-45F2-B73A-2FBCA3BAD24A}" type="pres">
      <dgm:prSet presAssocID="{3B987E97-6362-4F9E-AF87-1D42364BC4C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6568FB81-68AD-4272-B713-151CC70A4399}" type="pres">
      <dgm:prSet presAssocID="{3E55DB88-C50B-43C3-ACF2-42F68180A1F7}" presName="node" presStyleLbl="node1" presStyleIdx="0" presStyleCnt="4" custScaleX="119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A7958-9B21-4F71-8E23-32BE63DCAAE3}" type="pres">
      <dgm:prSet presAssocID="{60DB93CA-DDE5-40EE-B4C8-9E5AE087D4F6}" presName="Name9" presStyleLbl="parChTrans1D2" presStyleIdx="1" presStyleCnt="4"/>
      <dgm:spPr/>
      <dgm:t>
        <a:bodyPr/>
        <a:lstStyle/>
        <a:p>
          <a:endParaRPr lang="ru-RU"/>
        </a:p>
      </dgm:t>
    </dgm:pt>
    <dgm:pt modelId="{602FDAF9-909C-43BD-AB2E-390C3C4DA0BA}" type="pres">
      <dgm:prSet presAssocID="{60DB93CA-DDE5-40EE-B4C8-9E5AE087D4F6}" presName="connTx" presStyleLbl="parChTrans1D2" presStyleIdx="1" presStyleCnt="4"/>
      <dgm:spPr/>
      <dgm:t>
        <a:bodyPr/>
        <a:lstStyle/>
        <a:p>
          <a:endParaRPr lang="ru-RU"/>
        </a:p>
      </dgm:t>
    </dgm:pt>
    <dgm:pt modelId="{7755D63F-6A1B-4F17-A9B3-629AC5F5EE0D}" type="pres">
      <dgm:prSet presAssocID="{F26753B4-2ABA-468A-93C1-4E4ACA271E22}" presName="node" presStyleLbl="node1" presStyleIdx="1" presStyleCnt="4" custScaleX="127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A51BAA-DD31-48BB-96CE-BEB0D084F9FC}" type="pres">
      <dgm:prSet presAssocID="{6CC1BA9D-94C1-4A22-B42C-B557FEDA3EB2}" presName="Name9" presStyleLbl="parChTrans1D2" presStyleIdx="2" presStyleCnt="4"/>
      <dgm:spPr/>
      <dgm:t>
        <a:bodyPr/>
        <a:lstStyle/>
        <a:p>
          <a:endParaRPr lang="ru-RU"/>
        </a:p>
      </dgm:t>
    </dgm:pt>
    <dgm:pt modelId="{4C91324D-3D5F-4FB3-870C-2FCC27052A6C}" type="pres">
      <dgm:prSet presAssocID="{6CC1BA9D-94C1-4A22-B42C-B557FEDA3EB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B514F9B4-9A2C-415B-AB9A-B422A3CCB6CD}" type="pres">
      <dgm:prSet presAssocID="{819A8586-525B-484B-8D52-26BCE9075060}" presName="node" presStyleLbl="node1" presStyleIdx="2" presStyleCnt="4" custScaleX="131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E9A2A-A211-49FE-92D0-440612098B02}" type="pres">
      <dgm:prSet presAssocID="{72496747-03A6-4128-A074-2F7A7DB21691}" presName="Name9" presStyleLbl="parChTrans1D2" presStyleIdx="3" presStyleCnt="4"/>
      <dgm:spPr/>
      <dgm:t>
        <a:bodyPr/>
        <a:lstStyle/>
        <a:p>
          <a:endParaRPr lang="ru-RU"/>
        </a:p>
      </dgm:t>
    </dgm:pt>
    <dgm:pt modelId="{4BF9CB47-3FC7-4B5F-AA56-7735426A2B70}" type="pres">
      <dgm:prSet presAssocID="{72496747-03A6-4128-A074-2F7A7DB21691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F15A21B-C7DE-4277-90FD-01A740B38014}" type="pres">
      <dgm:prSet presAssocID="{B7FE7B25-BD32-47B9-B90C-80ACAC621049}" presName="node" presStyleLbl="node1" presStyleIdx="3" presStyleCnt="4" custScaleX="119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B76B0-49B7-4BAA-B7F3-9D7164F78480}" type="presOf" srcId="{6CC1BA9D-94C1-4A22-B42C-B557FEDA3EB2}" destId="{F5A51BAA-DD31-48BB-96CE-BEB0D084F9FC}" srcOrd="0" destOrd="0" presId="urn:microsoft.com/office/officeart/2005/8/layout/radial1"/>
    <dgm:cxn modelId="{78BC79C4-83B5-471B-85D8-C5D7CB30AEF5}" type="presOf" srcId="{819A8586-525B-484B-8D52-26BCE9075060}" destId="{B514F9B4-9A2C-415B-AB9A-B422A3CCB6CD}" srcOrd="0" destOrd="0" presId="urn:microsoft.com/office/officeart/2005/8/layout/radial1"/>
    <dgm:cxn modelId="{1C3DE817-A6DF-4031-8216-64D556B4CE3E}" type="presOf" srcId="{72496747-03A6-4128-A074-2F7A7DB21691}" destId="{4BF9CB47-3FC7-4B5F-AA56-7735426A2B70}" srcOrd="1" destOrd="0" presId="urn:microsoft.com/office/officeart/2005/8/layout/radial1"/>
    <dgm:cxn modelId="{0E5AA7BF-C75F-4BB4-AB4D-5F643A25ADC7}" type="presOf" srcId="{6CC1BA9D-94C1-4A22-B42C-B557FEDA3EB2}" destId="{4C91324D-3D5F-4FB3-870C-2FCC27052A6C}" srcOrd="1" destOrd="0" presId="urn:microsoft.com/office/officeart/2005/8/layout/radial1"/>
    <dgm:cxn modelId="{30D0483C-92B5-4446-B1FD-51D257E9E2B7}" type="presOf" srcId="{60DB93CA-DDE5-40EE-B4C8-9E5AE087D4F6}" destId="{602FDAF9-909C-43BD-AB2E-390C3C4DA0BA}" srcOrd="1" destOrd="0" presId="urn:microsoft.com/office/officeart/2005/8/layout/radial1"/>
    <dgm:cxn modelId="{49490190-8C03-474C-964F-9F95A6531930}" type="presOf" srcId="{B7FE7B25-BD32-47B9-B90C-80ACAC621049}" destId="{7F15A21B-C7DE-4277-90FD-01A740B38014}" srcOrd="0" destOrd="0" presId="urn:microsoft.com/office/officeart/2005/8/layout/radial1"/>
    <dgm:cxn modelId="{DA94E758-FE42-4E3A-B03E-E9615FDADE7B}" type="presOf" srcId="{C7E0E0B4-1D0C-4EBB-B962-D205512D3332}" destId="{3AAF349F-493B-4ABB-8F8C-97B075149E86}" srcOrd="0" destOrd="0" presId="urn:microsoft.com/office/officeart/2005/8/layout/radial1"/>
    <dgm:cxn modelId="{53C5ABC9-4147-4156-9A0A-01726CAB19B9}" type="presOf" srcId="{3B987E97-6362-4F9E-AF87-1D42364BC4C0}" destId="{4204F58D-C40E-45F2-B73A-2FBCA3BAD24A}" srcOrd="1" destOrd="0" presId="urn:microsoft.com/office/officeart/2005/8/layout/radial1"/>
    <dgm:cxn modelId="{B5FEF98D-7565-4236-9DF1-77FF80300FEC}" type="presOf" srcId="{3E55DB88-C50B-43C3-ACF2-42F68180A1F7}" destId="{6568FB81-68AD-4272-B713-151CC70A4399}" srcOrd="0" destOrd="0" presId="urn:microsoft.com/office/officeart/2005/8/layout/radial1"/>
    <dgm:cxn modelId="{2322FFA6-5788-4FA0-AF69-3581A9EF51B8}" type="presOf" srcId="{CC829784-EA11-4632-AB1A-E32A830ECB6A}" destId="{37E0D004-9E3D-41C5-A965-90F4248B0E8B}" srcOrd="0" destOrd="0" presId="urn:microsoft.com/office/officeart/2005/8/layout/radial1"/>
    <dgm:cxn modelId="{BD374ADE-FC7A-49B3-B0E4-28025A4DC701}" srcId="{C7E0E0B4-1D0C-4EBB-B962-D205512D3332}" destId="{F26753B4-2ABA-468A-93C1-4E4ACA271E22}" srcOrd="1" destOrd="0" parTransId="{60DB93CA-DDE5-40EE-B4C8-9E5AE087D4F6}" sibTransId="{5A98BDE7-42DF-4171-9597-147A62B2FF85}"/>
    <dgm:cxn modelId="{60438A4B-22A4-4AFE-8C52-9C7E6CCE5986}" srcId="{C7E0E0B4-1D0C-4EBB-B962-D205512D3332}" destId="{3E55DB88-C50B-43C3-ACF2-42F68180A1F7}" srcOrd="0" destOrd="0" parTransId="{3B987E97-6362-4F9E-AF87-1D42364BC4C0}" sibTransId="{574BFFE4-EA2C-432F-AA24-5D1FA92E3454}"/>
    <dgm:cxn modelId="{F944ACCC-EFA1-4A48-A2AE-2691CDB50E59}" type="presOf" srcId="{3B987E97-6362-4F9E-AF87-1D42364BC4C0}" destId="{EEB87630-C42F-4CBD-B7A9-5BBDB8C4A1E0}" srcOrd="0" destOrd="0" presId="urn:microsoft.com/office/officeart/2005/8/layout/radial1"/>
    <dgm:cxn modelId="{B21D0364-AFBC-4699-A79E-82BC04D3FB88}" srcId="{CC829784-EA11-4632-AB1A-E32A830ECB6A}" destId="{C7E0E0B4-1D0C-4EBB-B962-D205512D3332}" srcOrd="0" destOrd="0" parTransId="{55EEC25C-7040-480E-8BE1-9E94796BBB86}" sibTransId="{E7006E66-193D-4113-B4B5-818B0E0933FC}"/>
    <dgm:cxn modelId="{E879F962-F537-4BEA-840D-C9D982CA0169}" srcId="{C7E0E0B4-1D0C-4EBB-B962-D205512D3332}" destId="{819A8586-525B-484B-8D52-26BCE9075060}" srcOrd="2" destOrd="0" parTransId="{6CC1BA9D-94C1-4A22-B42C-B557FEDA3EB2}" sibTransId="{492FC968-2699-4053-AD1F-94F2D2F82E04}"/>
    <dgm:cxn modelId="{CB23B54B-088C-45E1-9404-E83278439C94}" srcId="{CC829784-EA11-4632-AB1A-E32A830ECB6A}" destId="{9D2EE819-9391-4E16-A2B5-43A33124FFA9}" srcOrd="1" destOrd="0" parTransId="{D95BE1DC-D0D5-4F0A-9B2B-8D4E6DD597EF}" sibTransId="{00B0B091-240A-4847-A2B9-00BD2C08E04F}"/>
    <dgm:cxn modelId="{DA11B0D6-3B31-4534-9ACC-6BD7E958B1F7}" type="presOf" srcId="{60DB93CA-DDE5-40EE-B4C8-9E5AE087D4F6}" destId="{D16A7958-9B21-4F71-8E23-32BE63DCAAE3}" srcOrd="0" destOrd="0" presId="urn:microsoft.com/office/officeart/2005/8/layout/radial1"/>
    <dgm:cxn modelId="{0FEFEB8E-1297-460F-89AE-418211CD6D13}" type="presOf" srcId="{72496747-03A6-4128-A074-2F7A7DB21691}" destId="{1B1E9A2A-A211-49FE-92D0-440612098B02}" srcOrd="0" destOrd="0" presId="urn:microsoft.com/office/officeart/2005/8/layout/radial1"/>
    <dgm:cxn modelId="{561792EC-5926-4EAB-8DE9-AA7956582DBA}" srcId="{CC829784-EA11-4632-AB1A-E32A830ECB6A}" destId="{C48568B7-9F45-4F23-8483-AFB9CAC5F294}" srcOrd="2" destOrd="0" parTransId="{B8B9A587-C727-4223-8932-BE92A3318655}" sibTransId="{AE9230EA-5514-492B-B056-AD9A0D18CCE6}"/>
    <dgm:cxn modelId="{E6732140-23EB-434C-B772-A43A3D03E597}" type="presOf" srcId="{F26753B4-2ABA-468A-93C1-4E4ACA271E22}" destId="{7755D63F-6A1B-4F17-A9B3-629AC5F5EE0D}" srcOrd="0" destOrd="0" presId="urn:microsoft.com/office/officeart/2005/8/layout/radial1"/>
    <dgm:cxn modelId="{EF16B0C1-F361-470D-92B9-F1FF55A0C049}" srcId="{C7E0E0B4-1D0C-4EBB-B962-D205512D3332}" destId="{B7FE7B25-BD32-47B9-B90C-80ACAC621049}" srcOrd="3" destOrd="0" parTransId="{72496747-03A6-4128-A074-2F7A7DB21691}" sibTransId="{A49ADAB2-2535-45FF-9092-996E9B1298EA}"/>
    <dgm:cxn modelId="{A2098480-3597-4CBA-BFF0-453777F0A72B}" type="presParOf" srcId="{37E0D004-9E3D-41C5-A965-90F4248B0E8B}" destId="{3AAF349F-493B-4ABB-8F8C-97B075149E86}" srcOrd="0" destOrd="0" presId="urn:microsoft.com/office/officeart/2005/8/layout/radial1"/>
    <dgm:cxn modelId="{C5AF5917-92C0-4CC8-9F18-4F2A41FAD84F}" type="presParOf" srcId="{37E0D004-9E3D-41C5-A965-90F4248B0E8B}" destId="{EEB87630-C42F-4CBD-B7A9-5BBDB8C4A1E0}" srcOrd="1" destOrd="0" presId="urn:microsoft.com/office/officeart/2005/8/layout/radial1"/>
    <dgm:cxn modelId="{0A0BA37E-B62C-4F44-8143-CBD345347F53}" type="presParOf" srcId="{EEB87630-C42F-4CBD-B7A9-5BBDB8C4A1E0}" destId="{4204F58D-C40E-45F2-B73A-2FBCA3BAD24A}" srcOrd="0" destOrd="0" presId="urn:microsoft.com/office/officeart/2005/8/layout/radial1"/>
    <dgm:cxn modelId="{AD2E8A6A-CDB9-4D98-BC42-0D5C9A57FCF1}" type="presParOf" srcId="{37E0D004-9E3D-41C5-A965-90F4248B0E8B}" destId="{6568FB81-68AD-4272-B713-151CC70A4399}" srcOrd="2" destOrd="0" presId="urn:microsoft.com/office/officeart/2005/8/layout/radial1"/>
    <dgm:cxn modelId="{0A66ABDA-384E-4656-A26E-99518115EF9C}" type="presParOf" srcId="{37E0D004-9E3D-41C5-A965-90F4248B0E8B}" destId="{D16A7958-9B21-4F71-8E23-32BE63DCAAE3}" srcOrd="3" destOrd="0" presId="urn:microsoft.com/office/officeart/2005/8/layout/radial1"/>
    <dgm:cxn modelId="{0BDDE06E-E892-4EEC-A371-05087AA94434}" type="presParOf" srcId="{D16A7958-9B21-4F71-8E23-32BE63DCAAE3}" destId="{602FDAF9-909C-43BD-AB2E-390C3C4DA0BA}" srcOrd="0" destOrd="0" presId="urn:microsoft.com/office/officeart/2005/8/layout/radial1"/>
    <dgm:cxn modelId="{595D9D9F-9A2C-4E6F-AEFD-FC3C04EB95F6}" type="presParOf" srcId="{37E0D004-9E3D-41C5-A965-90F4248B0E8B}" destId="{7755D63F-6A1B-4F17-A9B3-629AC5F5EE0D}" srcOrd="4" destOrd="0" presId="urn:microsoft.com/office/officeart/2005/8/layout/radial1"/>
    <dgm:cxn modelId="{E1A43537-26EB-4259-9FB2-E36D490180A0}" type="presParOf" srcId="{37E0D004-9E3D-41C5-A965-90F4248B0E8B}" destId="{F5A51BAA-DD31-48BB-96CE-BEB0D084F9FC}" srcOrd="5" destOrd="0" presId="urn:microsoft.com/office/officeart/2005/8/layout/radial1"/>
    <dgm:cxn modelId="{51446CE5-DD4F-4D2F-8F88-F8D076602046}" type="presParOf" srcId="{F5A51BAA-DD31-48BB-96CE-BEB0D084F9FC}" destId="{4C91324D-3D5F-4FB3-870C-2FCC27052A6C}" srcOrd="0" destOrd="0" presId="urn:microsoft.com/office/officeart/2005/8/layout/radial1"/>
    <dgm:cxn modelId="{2080C155-FD55-484A-BAE8-8EA918E7B9FE}" type="presParOf" srcId="{37E0D004-9E3D-41C5-A965-90F4248B0E8B}" destId="{B514F9B4-9A2C-415B-AB9A-B422A3CCB6CD}" srcOrd="6" destOrd="0" presId="urn:microsoft.com/office/officeart/2005/8/layout/radial1"/>
    <dgm:cxn modelId="{CD11E683-1EED-4EF7-9938-81B9AF0BFD08}" type="presParOf" srcId="{37E0D004-9E3D-41C5-A965-90F4248B0E8B}" destId="{1B1E9A2A-A211-49FE-92D0-440612098B02}" srcOrd="7" destOrd="0" presId="urn:microsoft.com/office/officeart/2005/8/layout/radial1"/>
    <dgm:cxn modelId="{D257A20C-1D8F-466C-927B-5CCE02C551CE}" type="presParOf" srcId="{1B1E9A2A-A211-49FE-92D0-440612098B02}" destId="{4BF9CB47-3FC7-4B5F-AA56-7735426A2B70}" srcOrd="0" destOrd="0" presId="urn:microsoft.com/office/officeart/2005/8/layout/radial1"/>
    <dgm:cxn modelId="{BE24D9E6-6979-4991-8A39-42B981A74B35}" type="presParOf" srcId="{37E0D004-9E3D-41C5-A965-90F4248B0E8B}" destId="{7F15A21B-C7DE-4277-90FD-01A740B38014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76531-26D9-41E9-96B5-E56F2D08A5A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F95EA4-F53D-4288-9002-A0799DD644EC}">
      <dgm:prSet phldrT="[Текст]" custT="1"/>
      <dgm:spPr/>
      <dgm:t>
        <a:bodyPr/>
        <a:lstStyle/>
        <a:p>
          <a:r>
            <a:rPr lang="ru-RU" sz="1400" dirty="0" smtClean="0"/>
            <a:t>Всего доходов</a:t>
          </a:r>
          <a:r>
            <a:rPr lang="ru-RU" sz="1400" dirty="0" smtClean="0"/>
            <a:t>:</a:t>
          </a:r>
        </a:p>
        <a:p>
          <a:r>
            <a:rPr lang="ru-RU" sz="1400" dirty="0" smtClean="0"/>
            <a:t> 9 432,6 </a:t>
          </a:r>
          <a:r>
            <a:rPr lang="ru-RU" sz="1400" dirty="0" smtClean="0"/>
            <a:t>тыс.рублей</a:t>
          </a:r>
          <a:endParaRPr lang="ru-RU" sz="1400" dirty="0"/>
        </a:p>
      </dgm:t>
    </dgm:pt>
    <dgm:pt modelId="{816CEFAB-456F-43E7-9F33-ECDF912E2E0A}" type="parTrans" cxnId="{5A548711-9FB9-46D8-B628-D4B1EE89A535}">
      <dgm:prSet/>
      <dgm:spPr/>
      <dgm:t>
        <a:bodyPr/>
        <a:lstStyle/>
        <a:p>
          <a:endParaRPr lang="ru-RU"/>
        </a:p>
      </dgm:t>
    </dgm:pt>
    <dgm:pt modelId="{F31D3C9B-DBA2-4987-ACE5-E50484987305}" type="sibTrans" cxnId="{5A548711-9FB9-46D8-B628-D4B1EE89A535}">
      <dgm:prSet/>
      <dgm:spPr/>
      <dgm:t>
        <a:bodyPr/>
        <a:lstStyle/>
        <a:p>
          <a:endParaRPr lang="ru-RU"/>
        </a:p>
      </dgm:t>
    </dgm:pt>
    <dgm:pt modelId="{EA69079B-DA9A-42AD-950D-00A2AE127C97}">
      <dgm:prSet phldrT="[Текст]" custT="1"/>
      <dgm:spPr/>
      <dgm:t>
        <a:bodyPr/>
        <a:lstStyle/>
        <a:p>
          <a:r>
            <a:rPr lang="ru-RU" sz="1400" dirty="0" smtClean="0"/>
            <a:t>Налоговые и неналоговые доходы – </a:t>
          </a:r>
          <a:r>
            <a:rPr lang="ru-RU" sz="1400" dirty="0" smtClean="0"/>
            <a:t>5 137,7тыс.рублей</a:t>
          </a:r>
          <a:endParaRPr lang="ru-RU" sz="1400" dirty="0"/>
        </a:p>
      </dgm:t>
    </dgm:pt>
    <dgm:pt modelId="{3B00CB6E-517A-4A2E-89AC-FCEE6D2DCD1C}" type="parTrans" cxnId="{556678AE-41EE-4504-8DFE-4DF838DB3ADE}">
      <dgm:prSet/>
      <dgm:spPr/>
      <dgm:t>
        <a:bodyPr/>
        <a:lstStyle/>
        <a:p>
          <a:endParaRPr lang="ru-RU"/>
        </a:p>
      </dgm:t>
    </dgm:pt>
    <dgm:pt modelId="{AB70E325-0B29-4929-8BBC-35A975A606A7}" type="sibTrans" cxnId="{556678AE-41EE-4504-8DFE-4DF838DB3ADE}">
      <dgm:prSet/>
      <dgm:spPr/>
      <dgm:t>
        <a:bodyPr/>
        <a:lstStyle/>
        <a:p>
          <a:endParaRPr lang="ru-RU"/>
        </a:p>
      </dgm:t>
    </dgm:pt>
    <dgm:pt modelId="{D5986396-8B62-4967-B94A-D174DF684D6F}">
      <dgm:prSet phldrT="[Текст]" custT="1"/>
      <dgm:spPr/>
      <dgm:t>
        <a:bodyPr/>
        <a:lstStyle/>
        <a:p>
          <a:r>
            <a:rPr lang="ru-RU" sz="1400" dirty="0" smtClean="0"/>
            <a:t>Дотации -  </a:t>
          </a:r>
          <a:r>
            <a:rPr lang="ru-RU" sz="1400" dirty="0" smtClean="0"/>
            <a:t>4 119,9тыс.рублей</a:t>
          </a:r>
          <a:endParaRPr lang="ru-RU" sz="1400" dirty="0"/>
        </a:p>
      </dgm:t>
    </dgm:pt>
    <dgm:pt modelId="{2DC1F179-7AFB-471E-A392-B2262E02CB6C}" type="parTrans" cxnId="{CFF234E9-C28F-4345-8B03-D590EB35CA46}">
      <dgm:prSet/>
      <dgm:spPr/>
      <dgm:t>
        <a:bodyPr/>
        <a:lstStyle/>
        <a:p>
          <a:endParaRPr lang="ru-RU"/>
        </a:p>
      </dgm:t>
    </dgm:pt>
    <dgm:pt modelId="{6450B000-C136-421A-97A4-79D829F28B6B}" type="sibTrans" cxnId="{CFF234E9-C28F-4345-8B03-D590EB35CA46}">
      <dgm:prSet/>
      <dgm:spPr/>
      <dgm:t>
        <a:bodyPr/>
        <a:lstStyle/>
        <a:p>
          <a:endParaRPr lang="ru-RU"/>
        </a:p>
      </dgm:t>
    </dgm:pt>
    <dgm:pt modelId="{7782FAFD-5659-4895-AD0C-B7A5CABCCF21}">
      <dgm:prSet phldrT="[Текст]" custT="1"/>
      <dgm:spPr/>
      <dgm:t>
        <a:bodyPr/>
        <a:lstStyle/>
        <a:p>
          <a:r>
            <a:rPr lang="ru-RU" sz="1400" dirty="0" smtClean="0"/>
            <a:t>Всего расходов</a:t>
          </a:r>
          <a:r>
            <a:rPr lang="ru-RU" sz="1400" dirty="0" smtClean="0"/>
            <a:t>:</a:t>
          </a:r>
        </a:p>
        <a:p>
          <a:r>
            <a:rPr lang="ru-RU" sz="1400" dirty="0" smtClean="0"/>
            <a:t> 9 432,6тыс.рублей</a:t>
          </a:r>
          <a:endParaRPr lang="ru-RU" sz="1400" dirty="0"/>
        </a:p>
      </dgm:t>
    </dgm:pt>
    <dgm:pt modelId="{4F7F8BC2-2AAE-4AFD-B8EC-491DDBF5663E}" type="parTrans" cxnId="{73F76652-77AC-44DE-86BC-A78459870734}">
      <dgm:prSet/>
      <dgm:spPr/>
      <dgm:t>
        <a:bodyPr/>
        <a:lstStyle/>
        <a:p>
          <a:endParaRPr lang="ru-RU"/>
        </a:p>
      </dgm:t>
    </dgm:pt>
    <dgm:pt modelId="{0969D3CA-EDE9-4F7B-B3F8-420BB1E157B7}" type="sibTrans" cxnId="{73F76652-77AC-44DE-86BC-A78459870734}">
      <dgm:prSet/>
      <dgm:spPr/>
      <dgm:t>
        <a:bodyPr/>
        <a:lstStyle/>
        <a:p>
          <a:endParaRPr lang="ru-RU"/>
        </a:p>
      </dgm:t>
    </dgm:pt>
    <dgm:pt modelId="{632E51FC-EDF5-45C6-A754-5D31DDCD4871}">
      <dgm:prSet phldrT="[Текст]" custT="1"/>
      <dgm:spPr/>
      <dgm:t>
        <a:bodyPr/>
        <a:lstStyle/>
        <a:p>
          <a:r>
            <a:rPr lang="ru-RU" sz="1400" dirty="0" smtClean="0"/>
            <a:t>Общегосударственные вопросы </a:t>
          </a:r>
          <a:r>
            <a:rPr lang="ru-RU" sz="1400" dirty="0" smtClean="0"/>
            <a:t>-4 990,02тыс.рублей</a:t>
          </a:r>
          <a:endParaRPr lang="ru-RU" sz="1400" dirty="0"/>
        </a:p>
      </dgm:t>
    </dgm:pt>
    <dgm:pt modelId="{1A432683-BCDC-48D2-883A-F20F663C9BE6}" type="parTrans" cxnId="{9FC3F7FB-388D-4CE0-9486-941987F5F0C1}">
      <dgm:prSet/>
      <dgm:spPr/>
      <dgm:t>
        <a:bodyPr/>
        <a:lstStyle/>
        <a:p>
          <a:endParaRPr lang="ru-RU"/>
        </a:p>
      </dgm:t>
    </dgm:pt>
    <dgm:pt modelId="{80542719-A013-4A6D-8E87-A981A8165F0A}" type="sibTrans" cxnId="{9FC3F7FB-388D-4CE0-9486-941987F5F0C1}">
      <dgm:prSet/>
      <dgm:spPr/>
      <dgm:t>
        <a:bodyPr/>
        <a:lstStyle/>
        <a:p>
          <a:endParaRPr lang="ru-RU"/>
        </a:p>
      </dgm:t>
    </dgm:pt>
    <dgm:pt modelId="{8DA25106-F291-4916-A94D-C012FEA89C9A}">
      <dgm:prSet phldrT="[Текст]" custT="1"/>
      <dgm:spPr/>
      <dgm:t>
        <a:bodyPr/>
        <a:lstStyle/>
        <a:p>
          <a:r>
            <a:rPr lang="ru-RU" sz="1400" dirty="0" smtClean="0"/>
            <a:t>Национальная оборона – </a:t>
          </a:r>
          <a:r>
            <a:rPr lang="ru-RU" sz="1400" dirty="0" smtClean="0"/>
            <a:t>174,8 </a:t>
          </a:r>
          <a:r>
            <a:rPr lang="ru-RU" sz="1400" dirty="0" smtClean="0"/>
            <a:t>тыс.рублей</a:t>
          </a:r>
          <a:endParaRPr lang="ru-RU" sz="1400" dirty="0"/>
        </a:p>
      </dgm:t>
    </dgm:pt>
    <dgm:pt modelId="{B371F2B0-DCA7-478F-9F5D-EFD434DE8920}" type="parTrans" cxnId="{26F8E014-4E35-4C55-ACF3-0700B8AD0F5C}">
      <dgm:prSet/>
      <dgm:spPr/>
      <dgm:t>
        <a:bodyPr/>
        <a:lstStyle/>
        <a:p>
          <a:endParaRPr lang="ru-RU"/>
        </a:p>
      </dgm:t>
    </dgm:pt>
    <dgm:pt modelId="{86D7A1F1-3F44-42BB-B37B-8A3FA1D23AEE}" type="sibTrans" cxnId="{26F8E014-4E35-4C55-ACF3-0700B8AD0F5C}">
      <dgm:prSet/>
      <dgm:spPr/>
      <dgm:t>
        <a:bodyPr/>
        <a:lstStyle/>
        <a:p>
          <a:endParaRPr lang="ru-RU"/>
        </a:p>
      </dgm:t>
    </dgm:pt>
    <dgm:pt modelId="{CB59157B-71EB-425B-B672-73A90E64F1CD}">
      <dgm:prSet phldrT="[Текст]" custT="1"/>
      <dgm:spPr/>
      <dgm:t>
        <a:bodyPr/>
        <a:lstStyle/>
        <a:p>
          <a:r>
            <a:rPr lang="ru-RU" sz="1400" dirty="0" smtClean="0"/>
            <a:t>Дефицит:</a:t>
          </a:r>
        </a:p>
        <a:p>
          <a:r>
            <a:rPr lang="ru-RU" sz="1400" dirty="0" smtClean="0"/>
            <a:t> 0,0 тыс.рублей</a:t>
          </a:r>
          <a:endParaRPr lang="ru-RU" sz="1400" dirty="0"/>
        </a:p>
      </dgm:t>
    </dgm:pt>
    <dgm:pt modelId="{678FB164-2E10-4595-99CE-4B8588503913}" type="parTrans" cxnId="{2AA65978-B1A3-4159-BDC5-0943A70B16C8}">
      <dgm:prSet/>
      <dgm:spPr/>
      <dgm:t>
        <a:bodyPr/>
        <a:lstStyle/>
        <a:p>
          <a:endParaRPr lang="ru-RU"/>
        </a:p>
      </dgm:t>
    </dgm:pt>
    <dgm:pt modelId="{6287C0B1-BF74-4669-A728-B9FE05F29129}" type="sibTrans" cxnId="{2AA65978-B1A3-4159-BDC5-0943A70B16C8}">
      <dgm:prSet/>
      <dgm:spPr/>
      <dgm:t>
        <a:bodyPr/>
        <a:lstStyle/>
        <a:p>
          <a:endParaRPr lang="ru-RU"/>
        </a:p>
      </dgm:t>
    </dgm:pt>
    <dgm:pt modelId="{BBB95C18-09AC-432A-A4A2-542DEFF231AA}">
      <dgm:prSet phldrT="[Текст]" custT="1"/>
      <dgm:spPr/>
      <dgm:t>
        <a:bodyPr/>
        <a:lstStyle/>
        <a:p>
          <a:r>
            <a:rPr lang="ru-RU" sz="1400" dirty="0" smtClean="0"/>
            <a:t>Изменение остатков средств на счете бюджета 0,0</a:t>
          </a:r>
          <a:endParaRPr lang="ru-RU" sz="5900" dirty="0"/>
        </a:p>
      </dgm:t>
    </dgm:pt>
    <dgm:pt modelId="{8176BF33-C869-4170-AE04-0F4A52FCA2A7}" type="parTrans" cxnId="{7E6639F8-6877-4321-AFA5-039D9B5F09FD}">
      <dgm:prSet/>
      <dgm:spPr/>
      <dgm:t>
        <a:bodyPr/>
        <a:lstStyle/>
        <a:p>
          <a:endParaRPr lang="ru-RU"/>
        </a:p>
      </dgm:t>
    </dgm:pt>
    <dgm:pt modelId="{932BD562-3002-4FEE-9E7E-400584959E5D}" type="sibTrans" cxnId="{7E6639F8-6877-4321-AFA5-039D9B5F09FD}">
      <dgm:prSet/>
      <dgm:spPr/>
      <dgm:t>
        <a:bodyPr/>
        <a:lstStyle/>
        <a:p>
          <a:endParaRPr lang="ru-RU"/>
        </a:p>
      </dgm:t>
    </dgm:pt>
    <dgm:pt modelId="{ED3FC47B-5603-47AB-805B-033105849F28}">
      <dgm:prSet phldrT="[Текст]" custT="1"/>
      <dgm:spPr/>
      <dgm:t>
        <a:bodyPr/>
        <a:lstStyle/>
        <a:p>
          <a:r>
            <a:rPr lang="ru-RU" sz="1400" dirty="0" smtClean="0"/>
            <a:t>Субвенции – </a:t>
          </a:r>
          <a:r>
            <a:rPr lang="ru-RU" sz="1400" dirty="0" smtClean="0"/>
            <a:t>175,0 </a:t>
          </a:r>
          <a:r>
            <a:rPr lang="ru-RU" sz="1400" dirty="0" smtClean="0"/>
            <a:t>тыс.рублей</a:t>
          </a:r>
          <a:endParaRPr lang="ru-RU" sz="1400" dirty="0"/>
        </a:p>
      </dgm:t>
    </dgm:pt>
    <dgm:pt modelId="{F75BA592-281B-4E7D-8F80-4A3A77C49BFD}" type="parTrans" cxnId="{39861A29-EB05-477E-BB47-809A1969F2B8}">
      <dgm:prSet/>
      <dgm:spPr/>
      <dgm:t>
        <a:bodyPr/>
        <a:lstStyle/>
        <a:p>
          <a:endParaRPr lang="ru-RU"/>
        </a:p>
      </dgm:t>
    </dgm:pt>
    <dgm:pt modelId="{143E3534-C9C3-4320-873B-A6E1FDB52FF2}" type="sibTrans" cxnId="{39861A29-EB05-477E-BB47-809A1969F2B8}">
      <dgm:prSet/>
      <dgm:spPr/>
      <dgm:t>
        <a:bodyPr/>
        <a:lstStyle/>
        <a:p>
          <a:endParaRPr lang="ru-RU"/>
        </a:p>
      </dgm:t>
    </dgm:pt>
    <dgm:pt modelId="{74B3BBF4-F668-4C16-A01C-BBEC29C37377}">
      <dgm:prSet phldrT="[Текст]" custT="1"/>
      <dgm:spPr/>
      <dgm:t>
        <a:bodyPr/>
        <a:lstStyle/>
        <a:p>
          <a:r>
            <a:rPr lang="ru-RU" sz="1400" dirty="0" smtClean="0"/>
            <a:t>Иные межбюджетные трансферты -0,0 тыс.рублей</a:t>
          </a:r>
          <a:endParaRPr lang="ru-RU" sz="1400" dirty="0"/>
        </a:p>
      </dgm:t>
    </dgm:pt>
    <dgm:pt modelId="{27CAE50F-9676-4739-89B2-1C8E044EB39B}" type="parTrans" cxnId="{0FF04D8A-EF5E-47A3-AD3A-9621465E7CE1}">
      <dgm:prSet/>
      <dgm:spPr/>
      <dgm:t>
        <a:bodyPr/>
        <a:lstStyle/>
        <a:p>
          <a:endParaRPr lang="ru-RU"/>
        </a:p>
      </dgm:t>
    </dgm:pt>
    <dgm:pt modelId="{0922C83E-24F0-4514-9C3C-1FD3EB0EAD57}" type="sibTrans" cxnId="{0FF04D8A-EF5E-47A3-AD3A-9621465E7CE1}">
      <dgm:prSet/>
      <dgm:spPr/>
      <dgm:t>
        <a:bodyPr/>
        <a:lstStyle/>
        <a:p>
          <a:endParaRPr lang="ru-RU"/>
        </a:p>
      </dgm:t>
    </dgm:pt>
    <dgm:pt modelId="{A6CD59A9-4733-4F05-A8B7-7AAB6BAD48F2}">
      <dgm:prSet phldrT="[Текст]" custT="1"/>
      <dgm:spPr/>
      <dgm:t>
        <a:bodyPr/>
        <a:lstStyle/>
        <a:p>
          <a:r>
            <a:rPr lang="ru-RU" sz="1400" dirty="0" smtClean="0"/>
            <a:t>Национальная безопасность и правоохранительная деятельность – 5,0 тыс.рублей</a:t>
          </a:r>
          <a:endParaRPr lang="ru-RU" sz="1400" dirty="0"/>
        </a:p>
      </dgm:t>
    </dgm:pt>
    <dgm:pt modelId="{3E15206F-FFBF-46AA-83DF-05BBFD285C87}" type="parTrans" cxnId="{7E1C7E7A-8CA0-4362-ADF2-5602005B095E}">
      <dgm:prSet/>
      <dgm:spPr/>
      <dgm:t>
        <a:bodyPr/>
        <a:lstStyle/>
        <a:p>
          <a:endParaRPr lang="ru-RU"/>
        </a:p>
      </dgm:t>
    </dgm:pt>
    <dgm:pt modelId="{D8151DEA-4499-4185-9C17-F561820B0974}" type="sibTrans" cxnId="{7E1C7E7A-8CA0-4362-ADF2-5602005B095E}">
      <dgm:prSet/>
      <dgm:spPr/>
      <dgm:t>
        <a:bodyPr/>
        <a:lstStyle/>
        <a:p>
          <a:endParaRPr lang="ru-RU"/>
        </a:p>
      </dgm:t>
    </dgm:pt>
    <dgm:pt modelId="{71FDF968-2712-4990-8D1D-42760155E84F}">
      <dgm:prSet phldrT="[Текст]" custT="1"/>
      <dgm:spPr/>
      <dgm:t>
        <a:bodyPr/>
        <a:lstStyle/>
        <a:p>
          <a:r>
            <a:rPr lang="ru-RU" sz="1400" dirty="0" smtClean="0"/>
            <a:t>Национальная экономика – </a:t>
          </a:r>
          <a:r>
            <a:rPr lang="ru-RU" sz="1400" dirty="0" smtClean="0"/>
            <a:t>2 210,6 тыс. рублей</a:t>
          </a:r>
          <a:endParaRPr lang="ru-RU" sz="1400" dirty="0"/>
        </a:p>
      </dgm:t>
    </dgm:pt>
    <dgm:pt modelId="{B771B0B7-A9CF-4BBE-AF1B-C8540150351E}" type="parTrans" cxnId="{423ACC87-D0A4-4ED5-9D90-34AE5660F64C}">
      <dgm:prSet/>
      <dgm:spPr/>
      <dgm:t>
        <a:bodyPr/>
        <a:lstStyle/>
        <a:p>
          <a:endParaRPr lang="ru-RU"/>
        </a:p>
      </dgm:t>
    </dgm:pt>
    <dgm:pt modelId="{0409BB9F-5ECC-4C88-86D4-7F7397DFB908}" type="sibTrans" cxnId="{423ACC87-D0A4-4ED5-9D90-34AE5660F64C}">
      <dgm:prSet/>
      <dgm:spPr/>
      <dgm:t>
        <a:bodyPr/>
        <a:lstStyle/>
        <a:p>
          <a:endParaRPr lang="ru-RU"/>
        </a:p>
      </dgm:t>
    </dgm:pt>
    <dgm:pt modelId="{523C42B9-A6A7-4C53-9691-1C4BAFD0C374}">
      <dgm:prSet phldrT="[Текст]" custT="1"/>
      <dgm:spPr/>
      <dgm:t>
        <a:bodyPr/>
        <a:lstStyle/>
        <a:p>
          <a:r>
            <a:rPr lang="ru-RU" sz="1400" dirty="0" smtClean="0"/>
            <a:t>Жилищно-коммунальное хозяйство – </a:t>
          </a:r>
          <a:r>
            <a:rPr lang="ru-RU" sz="1400" dirty="0" smtClean="0"/>
            <a:t>14,0 тыс. рублей</a:t>
          </a:r>
          <a:endParaRPr lang="ru-RU" sz="1400" dirty="0"/>
        </a:p>
      </dgm:t>
    </dgm:pt>
    <dgm:pt modelId="{ED6F1917-1228-429F-A830-810F65FDF0E1}" type="parTrans" cxnId="{FAE5AB0E-E90A-41BE-9EA9-72FE65AF30FA}">
      <dgm:prSet/>
      <dgm:spPr/>
      <dgm:t>
        <a:bodyPr/>
        <a:lstStyle/>
        <a:p>
          <a:endParaRPr lang="ru-RU"/>
        </a:p>
      </dgm:t>
    </dgm:pt>
    <dgm:pt modelId="{E700CB57-5222-40DE-BB2B-6663AF1B97D6}" type="sibTrans" cxnId="{FAE5AB0E-E90A-41BE-9EA9-72FE65AF30FA}">
      <dgm:prSet/>
      <dgm:spPr/>
      <dgm:t>
        <a:bodyPr/>
        <a:lstStyle/>
        <a:p>
          <a:endParaRPr lang="ru-RU"/>
        </a:p>
      </dgm:t>
    </dgm:pt>
    <dgm:pt modelId="{7A72CF2F-A893-4F09-8B52-AD08C53C4E1C}">
      <dgm:prSet phldrT="[Текст]" custT="1"/>
      <dgm:spPr/>
      <dgm:t>
        <a:bodyPr/>
        <a:lstStyle/>
        <a:p>
          <a:endParaRPr lang="ru-RU" sz="1600" dirty="0"/>
        </a:p>
      </dgm:t>
    </dgm:pt>
    <dgm:pt modelId="{327DB659-1C01-4A9E-9AA4-9A9E481CCC7F}" type="parTrans" cxnId="{46B19246-47FC-4AA4-BE1D-CD949603B459}">
      <dgm:prSet/>
      <dgm:spPr/>
      <dgm:t>
        <a:bodyPr/>
        <a:lstStyle/>
        <a:p>
          <a:endParaRPr lang="ru-RU"/>
        </a:p>
      </dgm:t>
    </dgm:pt>
    <dgm:pt modelId="{A083FEED-9350-4EF2-A3F0-D15A0E290FAF}" type="sibTrans" cxnId="{46B19246-47FC-4AA4-BE1D-CD949603B459}">
      <dgm:prSet/>
      <dgm:spPr/>
      <dgm:t>
        <a:bodyPr/>
        <a:lstStyle/>
        <a:p>
          <a:endParaRPr lang="ru-RU"/>
        </a:p>
      </dgm:t>
    </dgm:pt>
    <dgm:pt modelId="{3E118D82-52E3-488B-8604-DFAF7E8EA02A}">
      <dgm:prSet phldrT="[Текст]" custT="1"/>
      <dgm:spPr/>
      <dgm:t>
        <a:bodyPr/>
        <a:lstStyle/>
        <a:p>
          <a:r>
            <a:rPr lang="ru-RU" sz="1400" dirty="0" smtClean="0"/>
            <a:t>Культура, кинематография – </a:t>
          </a:r>
          <a:r>
            <a:rPr lang="ru-RU" sz="1400" dirty="0" smtClean="0"/>
            <a:t>2 037,2 тыс. рублей</a:t>
          </a:r>
          <a:endParaRPr lang="ru-RU" sz="1400" dirty="0"/>
        </a:p>
      </dgm:t>
    </dgm:pt>
    <dgm:pt modelId="{2B74735C-6435-44E9-B669-17274E23208A}" type="parTrans" cxnId="{4E865E91-8BF5-4353-A365-CA92E374F754}">
      <dgm:prSet/>
      <dgm:spPr/>
      <dgm:t>
        <a:bodyPr/>
        <a:lstStyle/>
        <a:p>
          <a:endParaRPr lang="ru-RU"/>
        </a:p>
      </dgm:t>
    </dgm:pt>
    <dgm:pt modelId="{D8A0C2B1-98C4-494D-8819-C38C69E7E5BA}" type="sibTrans" cxnId="{4E865E91-8BF5-4353-A365-CA92E374F754}">
      <dgm:prSet/>
      <dgm:spPr/>
      <dgm:t>
        <a:bodyPr/>
        <a:lstStyle/>
        <a:p>
          <a:endParaRPr lang="ru-RU"/>
        </a:p>
      </dgm:t>
    </dgm:pt>
    <dgm:pt modelId="{F472EEFB-47B7-42F2-A3FE-DFB78D5AB1ED}">
      <dgm:prSet phldrT="[Текст]" custT="1"/>
      <dgm:spPr/>
      <dgm:t>
        <a:bodyPr/>
        <a:lstStyle/>
        <a:p>
          <a:r>
            <a:rPr lang="ru-RU" sz="1400" dirty="0" smtClean="0"/>
            <a:t>-Межбюджетные трансферты  </a:t>
          </a:r>
          <a:r>
            <a:rPr lang="ru-RU" sz="1400" dirty="0" smtClean="0"/>
            <a:t>1,0 </a:t>
          </a:r>
          <a:r>
            <a:rPr lang="ru-RU" sz="1400" dirty="0" smtClean="0"/>
            <a:t>тыс.рублей</a:t>
          </a:r>
          <a:endParaRPr lang="ru-RU" sz="1400" dirty="0"/>
        </a:p>
      </dgm:t>
    </dgm:pt>
    <dgm:pt modelId="{54CBC3B7-58F3-4359-AEA4-EC74D50A080D}" type="parTrans" cxnId="{CF6ACF64-76A0-4C7A-9D14-5A589337534C}">
      <dgm:prSet/>
      <dgm:spPr/>
      <dgm:t>
        <a:bodyPr/>
        <a:lstStyle/>
        <a:p>
          <a:endParaRPr lang="ru-RU"/>
        </a:p>
      </dgm:t>
    </dgm:pt>
    <dgm:pt modelId="{BA46B39E-7525-4023-8A78-09EF47EFC59F}" type="sibTrans" cxnId="{CF6ACF64-76A0-4C7A-9D14-5A589337534C}">
      <dgm:prSet/>
      <dgm:spPr/>
      <dgm:t>
        <a:bodyPr/>
        <a:lstStyle/>
        <a:p>
          <a:endParaRPr lang="ru-RU"/>
        </a:p>
      </dgm:t>
    </dgm:pt>
    <dgm:pt modelId="{A1358F72-4821-4FED-9F49-DA56400E8D0F}">
      <dgm:prSet phldrT="[Текст]" custT="1"/>
      <dgm:spPr/>
      <dgm:t>
        <a:bodyPr/>
        <a:lstStyle/>
        <a:p>
          <a:endParaRPr lang="ru-RU" sz="1400" dirty="0"/>
        </a:p>
      </dgm:t>
    </dgm:pt>
    <dgm:pt modelId="{D6AF62F9-56F1-4B05-953A-8E42B9D8254C}" type="parTrans" cxnId="{A4DBAE8A-A3D1-421D-990B-E23BEC7732AC}">
      <dgm:prSet/>
      <dgm:spPr/>
      <dgm:t>
        <a:bodyPr/>
        <a:lstStyle/>
        <a:p>
          <a:endParaRPr lang="ru-RU"/>
        </a:p>
      </dgm:t>
    </dgm:pt>
    <dgm:pt modelId="{48169D85-E51E-4ED2-B213-3896CCB834A9}" type="sibTrans" cxnId="{A4DBAE8A-A3D1-421D-990B-E23BEC7732AC}">
      <dgm:prSet/>
      <dgm:spPr/>
      <dgm:t>
        <a:bodyPr/>
        <a:lstStyle/>
        <a:p>
          <a:endParaRPr lang="ru-RU"/>
        </a:p>
      </dgm:t>
    </dgm:pt>
    <dgm:pt modelId="{8CA9EEBC-AE26-4BAD-A292-9E1B2CACECB5}">
      <dgm:prSet phldrT="[Текст]" custT="1"/>
      <dgm:spPr/>
      <dgm:t>
        <a:bodyPr/>
        <a:lstStyle/>
        <a:p>
          <a:endParaRPr lang="ru-RU" sz="1400" dirty="0"/>
        </a:p>
      </dgm:t>
    </dgm:pt>
    <dgm:pt modelId="{BA412E91-3B93-443D-8072-D818E80B4DDB}" type="parTrans" cxnId="{C5A2BCDE-BCC2-458E-9C65-D376B99A05C6}">
      <dgm:prSet/>
      <dgm:spPr/>
      <dgm:t>
        <a:bodyPr/>
        <a:lstStyle/>
        <a:p>
          <a:endParaRPr lang="ru-RU"/>
        </a:p>
      </dgm:t>
    </dgm:pt>
    <dgm:pt modelId="{A8F899F3-D0BE-4F41-86F6-8B8E7939915D}" type="sibTrans" cxnId="{C5A2BCDE-BCC2-458E-9C65-D376B99A05C6}">
      <dgm:prSet/>
      <dgm:spPr/>
      <dgm:t>
        <a:bodyPr/>
        <a:lstStyle/>
        <a:p>
          <a:endParaRPr lang="ru-RU"/>
        </a:p>
      </dgm:t>
    </dgm:pt>
    <dgm:pt modelId="{AA4EA387-ACE0-4EBA-A151-38AF5DB5153D}">
      <dgm:prSet phldrT="[Текст]" custT="1"/>
      <dgm:spPr/>
      <dgm:t>
        <a:bodyPr/>
        <a:lstStyle/>
        <a:p>
          <a:endParaRPr lang="ru-RU" sz="5900" dirty="0"/>
        </a:p>
      </dgm:t>
    </dgm:pt>
    <dgm:pt modelId="{F710AC96-B028-4C53-9B16-6DCD76F17CC2}" type="parTrans" cxnId="{F3A179FB-0892-42F8-ACEC-E771C7F7243C}">
      <dgm:prSet/>
      <dgm:spPr/>
      <dgm:t>
        <a:bodyPr/>
        <a:lstStyle/>
        <a:p>
          <a:endParaRPr lang="ru-RU"/>
        </a:p>
      </dgm:t>
    </dgm:pt>
    <dgm:pt modelId="{44DB10D9-9A69-4BDE-9A0C-D20BF0FF0204}" type="sibTrans" cxnId="{F3A179FB-0892-42F8-ACEC-E771C7F7243C}">
      <dgm:prSet/>
      <dgm:spPr/>
      <dgm:t>
        <a:bodyPr/>
        <a:lstStyle/>
        <a:p>
          <a:endParaRPr lang="ru-RU"/>
        </a:p>
      </dgm:t>
    </dgm:pt>
    <dgm:pt modelId="{34FCDFAD-FD02-44A3-A02B-8FA9B4C0C0B8}">
      <dgm:prSet phldrT="[Текст]" custT="1"/>
      <dgm:spPr/>
      <dgm:t>
        <a:bodyPr/>
        <a:lstStyle/>
        <a:p>
          <a:r>
            <a:rPr lang="ru-RU" sz="5900" dirty="0" smtClean="0"/>
            <a:t> </a:t>
          </a:r>
          <a:endParaRPr lang="ru-RU" sz="5900" dirty="0"/>
        </a:p>
      </dgm:t>
    </dgm:pt>
    <dgm:pt modelId="{E7BAC46E-F317-4884-9D1C-88474B9904F9}" type="parTrans" cxnId="{ED74755B-8CAA-410C-B220-DE82391A35C8}">
      <dgm:prSet/>
      <dgm:spPr/>
      <dgm:t>
        <a:bodyPr/>
        <a:lstStyle/>
        <a:p>
          <a:endParaRPr lang="ru-RU"/>
        </a:p>
      </dgm:t>
    </dgm:pt>
    <dgm:pt modelId="{69193351-9F53-492C-AEC5-233D208D212C}" type="sibTrans" cxnId="{ED74755B-8CAA-410C-B220-DE82391A35C8}">
      <dgm:prSet/>
      <dgm:spPr/>
      <dgm:t>
        <a:bodyPr/>
        <a:lstStyle/>
        <a:p>
          <a:endParaRPr lang="ru-RU"/>
        </a:p>
      </dgm:t>
    </dgm:pt>
    <dgm:pt modelId="{705B8CAE-BF72-4F9F-80D6-58BBDB76D0A9}" type="pres">
      <dgm:prSet presAssocID="{C9C76531-26D9-41E9-96B5-E56F2D08A5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E0BC3E-87A2-45C3-BAD4-B227CACD50CB}" type="pres">
      <dgm:prSet presAssocID="{75F95EA4-F53D-4288-9002-A0799DD644EC}" presName="linNode" presStyleCnt="0"/>
      <dgm:spPr/>
    </dgm:pt>
    <dgm:pt modelId="{EEF8D290-D858-49E8-8687-951B7210CE9D}" type="pres">
      <dgm:prSet presAssocID="{75F95EA4-F53D-4288-9002-A0799DD644EC}" presName="parentText" presStyleLbl="node1" presStyleIdx="0" presStyleCnt="3" custScaleY="858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B3149-1410-4AB1-9F4B-01511933F43A}" type="pres">
      <dgm:prSet presAssocID="{75F95EA4-F53D-4288-9002-A0799DD644EC}" presName="descendantText" presStyleLbl="alignAccFollowNode1" presStyleIdx="0" presStyleCnt="3" custScaleY="78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66B19-21E0-4060-BFBA-6D9191D4C1A4}" type="pres">
      <dgm:prSet presAssocID="{F31D3C9B-DBA2-4987-ACE5-E50484987305}" presName="sp" presStyleCnt="0"/>
      <dgm:spPr/>
    </dgm:pt>
    <dgm:pt modelId="{E640F217-1C86-430B-B261-31E83FB81B49}" type="pres">
      <dgm:prSet presAssocID="{7782FAFD-5659-4895-AD0C-B7A5CABCCF21}" presName="linNode" presStyleCnt="0"/>
      <dgm:spPr/>
    </dgm:pt>
    <dgm:pt modelId="{B8EBDA7A-5FAD-4E7A-A303-38E49253A583}" type="pres">
      <dgm:prSet presAssocID="{7782FAFD-5659-4895-AD0C-B7A5CABCCF21}" presName="parentText" presStyleLbl="node1" presStyleIdx="1" presStyleCnt="3" custScaleY="656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25471-95D4-4E68-9A37-06780EAD8A00}" type="pres">
      <dgm:prSet presAssocID="{7782FAFD-5659-4895-AD0C-B7A5CABCCF21}" presName="descendantText" presStyleLbl="alignAccFollowNode1" presStyleIdx="1" presStyleCnt="3" custScaleY="234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C1A2F-D095-43AE-B8F5-FDF5DF3577B4}" type="pres">
      <dgm:prSet presAssocID="{0969D3CA-EDE9-4F7B-B3F8-420BB1E157B7}" presName="sp" presStyleCnt="0"/>
      <dgm:spPr/>
    </dgm:pt>
    <dgm:pt modelId="{17EE9D7F-BA61-482F-93C1-2FB2ECBCEB23}" type="pres">
      <dgm:prSet presAssocID="{CB59157B-71EB-425B-B672-73A90E64F1CD}" presName="linNode" presStyleCnt="0"/>
      <dgm:spPr/>
    </dgm:pt>
    <dgm:pt modelId="{A3C33BE4-2957-46D5-8FD4-60688BA84816}" type="pres">
      <dgm:prSet presAssocID="{CB59157B-71EB-425B-B672-73A90E64F1CD}" presName="parentText" presStyleLbl="node1" presStyleIdx="2" presStyleCnt="3" custScaleY="621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A43E6-5A5A-4D53-8381-F37A22EEA8DB}" type="pres">
      <dgm:prSet presAssocID="{CB59157B-71EB-425B-B672-73A90E64F1CD}" presName="descendantText" presStyleLbl="alignAccFollowNode1" presStyleIdx="2" presStyleCnt="3" custScaleY="80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67474D-09F9-4FEF-B023-F39DB49ED281}" type="presOf" srcId="{632E51FC-EDF5-45C6-A754-5D31DDCD4871}" destId="{18925471-95D4-4E68-9A37-06780EAD8A00}" srcOrd="0" destOrd="1" presId="urn:microsoft.com/office/officeart/2005/8/layout/vList5"/>
    <dgm:cxn modelId="{46B19246-47FC-4AA4-BE1D-CD949603B459}" srcId="{7782FAFD-5659-4895-AD0C-B7A5CABCCF21}" destId="{7A72CF2F-A893-4F09-8B52-AD08C53C4E1C}" srcOrd="9" destOrd="0" parTransId="{327DB659-1C01-4A9E-9AA4-9A9E481CCC7F}" sibTransId="{A083FEED-9350-4EF2-A3F0-D15A0E290FAF}"/>
    <dgm:cxn modelId="{5A548711-9FB9-46D8-B628-D4B1EE89A535}" srcId="{C9C76531-26D9-41E9-96B5-E56F2D08A5A2}" destId="{75F95EA4-F53D-4288-9002-A0799DD644EC}" srcOrd="0" destOrd="0" parTransId="{816CEFAB-456F-43E7-9F33-ECDF912E2E0A}" sibTransId="{F31D3C9B-DBA2-4987-ACE5-E50484987305}"/>
    <dgm:cxn modelId="{223A1742-04EF-4C57-8F7C-F32060E8304B}" type="presOf" srcId="{C9C76531-26D9-41E9-96B5-E56F2D08A5A2}" destId="{705B8CAE-BF72-4F9F-80D6-58BBDB76D0A9}" srcOrd="0" destOrd="0" presId="urn:microsoft.com/office/officeart/2005/8/layout/vList5"/>
    <dgm:cxn modelId="{CFF234E9-C28F-4345-8B03-D590EB35CA46}" srcId="{75F95EA4-F53D-4288-9002-A0799DD644EC}" destId="{D5986396-8B62-4967-B94A-D174DF684D6F}" srcOrd="1" destOrd="0" parTransId="{2DC1F179-7AFB-471E-A392-B2262E02CB6C}" sibTransId="{6450B000-C136-421A-97A4-79D829F28B6B}"/>
    <dgm:cxn modelId="{C50988F4-271F-4DF8-BCEC-8CA21B6693A1}" type="presOf" srcId="{74B3BBF4-F668-4C16-A01C-BBEC29C37377}" destId="{99AB3149-1410-4AB1-9F4B-01511933F43A}" srcOrd="0" destOrd="3" presId="urn:microsoft.com/office/officeart/2005/8/layout/vList5"/>
    <dgm:cxn modelId="{D877B7C8-6382-490B-8C23-F0B4CCC55BC3}" type="presOf" srcId="{3E118D82-52E3-488B-8604-DFAF7E8EA02A}" destId="{18925471-95D4-4E68-9A37-06780EAD8A00}" srcOrd="0" destOrd="6" presId="urn:microsoft.com/office/officeart/2005/8/layout/vList5"/>
    <dgm:cxn modelId="{F3A179FB-0892-42F8-ACEC-E771C7F7243C}" srcId="{CB59157B-71EB-425B-B672-73A90E64F1CD}" destId="{AA4EA387-ACE0-4EBA-A151-38AF5DB5153D}" srcOrd="0" destOrd="0" parTransId="{F710AC96-B028-4C53-9B16-6DCD76F17CC2}" sibTransId="{44DB10D9-9A69-4BDE-9A0C-D20BF0FF0204}"/>
    <dgm:cxn modelId="{7E1C7E7A-8CA0-4362-ADF2-5602005B095E}" srcId="{7782FAFD-5659-4895-AD0C-B7A5CABCCF21}" destId="{A6CD59A9-4733-4F05-A8B7-7AAB6BAD48F2}" srcOrd="3" destOrd="0" parTransId="{3E15206F-FFBF-46AA-83DF-05BBFD285C87}" sibTransId="{D8151DEA-4499-4185-9C17-F561820B0974}"/>
    <dgm:cxn modelId="{2D3B3B0C-6AA8-40B5-A470-9CCF9C57DB66}" type="presOf" srcId="{D5986396-8B62-4967-B94A-D174DF684D6F}" destId="{99AB3149-1410-4AB1-9F4B-01511933F43A}" srcOrd="0" destOrd="1" presId="urn:microsoft.com/office/officeart/2005/8/layout/vList5"/>
    <dgm:cxn modelId="{0BD5E7EA-BB65-4E61-BFE8-2B9A8F8C290B}" type="presOf" srcId="{EA69079B-DA9A-42AD-950D-00A2AE127C97}" destId="{99AB3149-1410-4AB1-9F4B-01511933F43A}" srcOrd="0" destOrd="0" presId="urn:microsoft.com/office/officeart/2005/8/layout/vList5"/>
    <dgm:cxn modelId="{7E6639F8-6877-4321-AFA5-039D9B5F09FD}" srcId="{CB59157B-71EB-425B-B672-73A90E64F1CD}" destId="{BBB95C18-09AC-432A-A4A2-542DEFF231AA}" srcOrd="1" destOrd="0" parTransId="{8176BF33-C869-4170-AE04-0F4A52FCA2A7}" sibTransId="{932BD562-3002-4FEE-9E7E-400584959E5D}"/>
    <dgm:cxn modelId="{9FC3F7FB-388D-4CE0-9486-941987F5F0C1}" srcId="{7782FAFD-5659-4895-AD0C-B7A5CABCCF21}" destId="{632E51FC-EDF5-45C6-A754-5D31DDCD4871}" srcOrd="1" destOrd="0" parTransId="{1A432683-BCDC-48D2-883A-F20F663C9BE6}" sibTransId="{80542719-A013-4A6D-8E87-A981A8165F0A}"/>
    <dgm:cxn modelId="{73F76652-77AC-44DE-86BC-A78459870734}" srcId="{C9C76531-26D9-41E9-96B5-E56F2D08A5A2}" destId="{7782FAFD-5659-4895-AD0C-B7A5CABCCF21}" srcOrd="1" destOrd="0" parTransId="{4F7F8BC2-2AAE-4AFD-B8EC-491DDBF5663E}" sibTransId="{0969D3CA-EDE9-4F7B-B3F8-420BB1E157B7}"/>
    <dgm:cxn modelId="{9BEE0FFD-5C81-41BC-AB65-56CA3C73BF04}" type="presOf" srcId="{75F95EA4-F53D-4288-9002-A0799DD644EC}" destId="{EEF8D290-D858-49E8-8687-951B7210CE9D}" srcOrd="0" destOrd="0" presId="urn:microsoft.com/office/officeart/2005/8/layout/vList5"/>
    <dgm:cxn modelId="{CF6ACF64-76A0-4C7A-9D14-5A589337534C}" srcId="{7782FAFD-5659-4895-AD0C-B7A5CABCCF21}" destId="{F472EEFB-47B7-42F2-A3FE-DFB78D5AB1ED}" srcOrd="7" destOrd="0" parTransId="{54CBC3B7-58F3-4359-AEA4-EC74D50A080D}" sibTransId="{BA46B39E-7525-4023-8A78-09EF47EFC59F}"/>
    <dgm:cxn modelId="{4E865E91-8BF5-4353-A365-CA92E374F754}" srcId="{7782FAFD-5659-4895-AD0C-B7A5CABCCF21}" destId="{3E118D82-52E3-488B-8604-DFAF7E8EA02A}" srcOrd="6" destOrd="0" parTransId="{2B74735C-6435-44E9-B669-17274E23208A}" sibTransId="{D8A0C2B1-98C4-494D-8819-C38C69E7E5BA}"/>
    <dgm:cxn modelId="{B1A4D7BC-72C9-4D2D-B576-9620321ABFB9}" type="presOf" srcId="{A1358F72-4821-4FED-9F49-DA56400E8D0F}" destId="{18925471-95D4-4E68-9A37-06780EAD8A00}" srcOrd="0" destOrd="8" presId="urn:microsoft.com/office/officeart/2005/8/layout/vList5"/>
    <dgm:cxn modelId="{8CB417F8-7A32-475B-845A-7C02B2EDC3C5}" type="presOf" srcId="{8DA25106-F291-4916-A94D-C012FEA89C9A}" destId="{18925471-95D4-4E68-9A37-06780EAD8A00}" srcOrd="0" destOrd="2" presId="urn:microsoft.com/office/officeart/2005/8/layout/vList5"/>
    <dgm:cxn modelId="{CFEFABBC-DA52-42A6-A61B-9D52C17544DD}" type="presOf" srcId="{34FCDFAD-FD02-44A3-A02B-8FA9B4C0C0B8}" destId="{AE2A43E6-5A5A-4D53-8381-F37A22EEA8DB}" srcOrd="0" destOrd="2" presId="urn:microsoft.com/office/officeart/2005/8/layout/vList5"/>
    <dgm:cxn modelId="{26F8E014-4E35-4C55-ACF3-0700B8AD0F5C}" srcId="{7782FAFD-5659-4895-AD0C-B7A5CABCCF21}" destId="{8DA25106-F291-4916-A94D-C012FEA89C9A}" srcOrd="2" destOrd="0" parTransId="{B371F2B0-DCA7-478F-9F5D-EFD434DE8920}" sibTransId="{86D7A1F1-3F44-42BB-B37B-8A3FA1D23AEE}"/>
    <dgm:cxn modelId="{6C0C8CD1-B532-4D29-9FB8-A7911385B839}" type="presOf" srcId="{AA4EA387-ACE0-4EBA-A151-38AF5DB5153D}" destId="{AE2A43E6-5A5A-4D53-8381-F37A22EEA8DB}" srcOrd="0" destOrd="0" presId="urn:microsoft.com/office/officeart/2005/8/layout/vList5"/>
    <dgm:cxn modelId="{CBD30EE9-6C90-40D5-9275-D597942DCCA9}" type="presOf" srcId="{71FDF968-2712-4990-8D1D-42760155E84F}" destId="{18925471-95D4-4E68-9A37-06780EAD8A00}" srcOrd="0" destOrd="4" presId="urn:microsoft.com/office/officeart/2005/8/layout/vList5"/>
    <dgm:cxn modelId="{78EFF80E-2FF2-4442-B43B-166E9C6B8D83}" type="presOf" srcId="{523C42B9-A6A7-4C53-9691-1C4BAFD0C374}" destId="{18925471-95D4-4E68-9A37-06780EAD8A00}" srcOrd="0" destOrd="5" presId="urn:microsoft.com/office/officeart/2005/8/layout/vList5"/>
    <dgm:cxn modelId="{39861A29-EB05-477E-BB47-809A1969F2B8}" srcId="{75F95EA4-F53D-4288-9002-A0799DD644EC}" destId="{ED3FC47B-5603-47AB-805B-033105849F28}" srcOrd="2" destOrd="0" parTransId="{F75BA592-281B-4E7D-8F80-4A3A77C49BFD}" sibTransId="{143E3534-C9C3-4320-873B-A6E1FDB52FF2}"/>
    <dgm:cxn modelId="{A4DBAE8A-A3D1-421D-990B-E23BEC7732AC}" srcId="{7782FAFD-5659-4895-AD0C-B7A5CABCCF21}" destId="{A1358F72-4821-4FED-9F49-DA56400E8D0F}" srcOrd="8" destOrd="0" parTransId="{D6AF62F9-56F1-4B05-953A-8E42B9D8254C}" sibTransId="{48169D85-E51E-4ED2-B213-3896CCB834A9}"/>
    <dgm:cxn modelId="{3FACC909-56AD-4A3C-A5BE-7630E0B48715}" type="presOf" srcId="{ED3FC47B-5603-47AB-805B-033105849F28}" destId="{99AB3149-1410-4AB1-9F4B-01511933F43A}" srcOrd="0" destOrd="2" presId="urn:microsoft.com/office/officeart/2005/8/layout/vList5"/>
    <dgm:cxn modelId="{ED74755B-8CAA-410C-B220-DE82391A35C8}" srcId="{CB59157B-71EB-425B-B672-73A90E64F1CD}" destId="{34FCDFAD-FD02-44A3-A02B-8FA9B4C0C0B8}" srcOrd="2" destOrd="0" parTransId="{E7BAC46E-F317-4884-9D1C-88474B9904F9}" sibTransId="{69193351-9F53-492C-AEC5-233D208D212C}"/>
    <dgm:cxn modelId="{FAE5AB0E-E90A-41BE-9EA9-72FE65AF30FA}" srcId="{7782FAFD-5659-4895-AD0C-B7A5CABCCF21}" destId="{523C42B9-A6A7-4C53-9691-1C4BAFD0C374}" srcOrd="5" destOrd="0" parTransId="{ED6F1917-1228-429F-A830-810F65FDF0E1}" sibTransId="{E700CB57-5222-40DE-BB2B-6663AF1B97D6}"/>
    <dgm:cxn modelId="{C5A2BCDE-BCC2-458E-9C65-D376B99A05C6}" srcId="{7782FAFD-5659-4895-AD0C-B7A5CABCCF21}" destId="{8CA9EEBC-AE26-4BAD-A292-9E1B2CACECB5}" srcOrd="0" destOrd="0" parTransId="{BA412E91-3B93-443D-8072-D818E80B4DDB}" sibTransId="{A8F899F3-D0BE-4F41-86F6-8B8E7939915D}"/>
    <dgm:cxn modelId="{B3298ECB-F031-4052-8F4C-4A168FD4AD27}" type="presOf" srcId="{CB59157B-71EB-425B-B672-73A90E64F1CD}" destId="{A3C33BE4-2957-46D5-8FD4-60688BA84816}" srcOrd="0" destOrd="0" presId="urn:microsoft.com/office/officeart/2005/8/layout/vList5"/>
    <dgm:cxn modelId="{423ACC87-D0A4-4ED5-9D90-34AE5660F64C}" srcId="{7782FAFD-5659-4895-AD0C-B7A5CABCCF21}" destId="{71FDF968-2712-4990-8D1D-42760155E84F}" srcOrd="4" destOrd="0" parTransId="{B771B0B7-A9CF-4BBE-AF1B-C8540150351E}" sibTransId="{0409BB9F-5ECC-4C88-86D4-7F7397DFB908}"/>
    <dgm:cxn modelId="{57E87125-EF10-4F89-9075-9CD31ADFFC83}" type="presOf" srcId="{8CA9EEBC-AE26-4BAD-A292-9E1B2CACECB5}" destId="{18925471-95D4-4E68-9A37-06780EAD8A00}" srcOrd="0" destOrd="0" presId="urn:microsoft.com/office/officeart/2005/8/layout/vList5"/>
    <dgm:cxn modelId="{556678AE-41EE-4504-8DFE-4DF838DB3ADE}" srcId="{75F95EA4-F53D-4288-9002-A0799DD644EC}" destId="{EA69079B-DA9A-42AD-950D-00A2AE127C97}" srcOrd="0" destOrd="0" parTransId="{3B00CB6E-517A-4A2E-89AC-FCEE6D2DCD1C}" sibTransId="{AB70E325-0B29-4929-8BBC-35A975A606A7}"/>
    <dgm:cxn modelId="{809C4BA4-C095-4359-AF99-32A4065B544D}" type="presOf" srcId="{BBB95C18-09AC-432A-A4A2-542DEFF231AA}" destId="{AE2A43E6-5A5A-4D53-8381-F37A22EEA8DB}" srcOrd="0" destOrd="1" presId="urn:microsoft.com/office/officeart/2005/8/layout/vList5"/>
    <dgm:cxn modelId="{109C5E5C-1716-4C77-AA14-38C116D1AB06}" type="presOf" srcId="{A6CD59A9-4733-4F05-A8B7-7AAB6BAD48F2}" destId="{18925471-95D4-4E68-9A37-06780EAD8A00}" srcOrd="0" destOrd="3" presId="urn:microsoft.com/office/officeart/2005/8/layout/vList5"/>
    <dgm:cxn modelId="{0E6184AC-8C27-4F45-9FBD-EACC3CA6BF41}" type="presOf" srcId="{F472EEFB-47B7-42F2-A3FE-DFB78D5AB1ED}" destId="{18925471-95D4-4E68-9A37-06780EAD8A00}" srcOrd="0" destOrd="7" presId="urn:microsoft.com/office/officeart/2005/8/layout/vList5"/>
    <dgm:cxn modelId="{2AA65978-B1A3-4159-BDC5-0943A70B16C8}" srcId="{C9C76531-26D9-41E9-96B5-E56F2D08A5A2}" destId="{CB59157B-71EB-425B-B672-73A90E64F1CD}" srcOrd="2" destOrd="0" parTransId="{678FB164-2E10-4595-99CE-4B8588503913}" sibTransId="{6287C0B1-BF74-4669-A728-B9FE05F29129}"/>
    <dgm:cxn modelId="{E13850A5-5E96-4513-B120-F84BF72C2900}" type="presOf" srcId="{7782FAFD-5659-4895-AD0C-B7A5CABCCF21}" destId="{B8EBDA7A-5FAD-4E7A-A303-38E49253A583}" srcOrd="0" destOrd="0" presId="urn:microsoft.com/office/officeart/2005/8/layout/vList5"/>
    <dgm:cxn modelId="{9A3DD02B-CA43-4183-BE1A-CB6A79F98FA4}" type="presOf" srcId="{7A72CF2F-A893-4F09-8B52-AD08C53C4E1C}" destId="{18925471-95D4-4E68-9A37-06780EAD8A00}" srcOrd="0" destOrd="9" presId="urn:microsoft.com/office/officeart/2005/8/layout/vList5"/>
    <dgm:cxn modelId="{0FF04D8A-EF5E-47A3-AD3A-9621465E7CE1}" srcId="{75F95EA4-F53D-4288-9002-A0799DD644EC}" destId="{74B3BBF4-F668-4C16-A01C-BBEC29C37377}" srcOrd="3" destOrd="0" parTransId="{27CAE50F-9676-4739-89B2-1C8E044EB39B}" sibTransId="{0922C83E-24F0-4514-9C3C-1FD3EB0EAD57}"/>
    <dgm:cxn modelId="{39D37F20-A106-4622-89BA-D7C4EFC25FAB}" type="presParOf" srcId="{705B8CAE-BF72-4F9F-80D6-58BBDB76D0A9}" destId="{7DE0BC3E-87A2-45C3-BAD4-B227CACD50CB}" srcOrd="0" destOrd="0" presId="urn:microsoft.com/office/officeart/2005/8/layout/vList5"/>
    <dgm:cxn modelId="{19802EF5-2CC2-449A-846A-6F7A07EF2B8E}" type="presParOf" srcId="{7DE0BC3E-87A2-45C3-BAD4-B227CACD50CB}" destId="{EEF8D290-D858-49E8-8687-951B7210CE9D}" srcOrd="0" destOrd="0" presId="urn:microsoft.com/office/officeart/2005/8/layout/vList5"/>
    <dgm:cxn modelId="{DE3C3C54-847B-49B7-A1AD-BED77F92A43B}" type="presParOf" srcId="{7DE0BC3E-87A2-45C3-BAD4-B227CACD50CB}" destId="{99AB3149-1410-4AB1-9F4B-01511933F43A}" srcOrd="1" destOrd="0" presId="urn:microsoft.com/office/officeart/2005/8/layout/vList5"/>
    <dgm:cxn modelId="{68317BBF-4040-414D-A286-A1737732D284}" type="presParOf" srcId="{705B8CAE-BF72-4F9F-80D6-58BBDB76D0A9}" destId="{95B66B19-21E0-4060-BFBA-6D9191D4C1A4}" srcOrd="1" destOrd="0" presId="urn:microsoft.com/office/officeart/2005/8/layout/vList5"/>
    <dgm:cxn modelId="{E68FB05C-D343-4042-B8D1-32D914A20245}" type="presParOf" srcId="{705B8CAE-BF72-4F9F-80D6-58BBDB76D0A9}" destId="{E640F217-1C86-430B-B261-31E83FB81B49}" srcOrd="2" destOrd="0" presId="urn:microsoft.com/office/officeart/2005/8/layout/vList5"/>
    <dgm:cxn modelId="{264FF20F-512A-48FF-BED2-E9063D5795B3}" type="presParOf" srcId="{E640F217-1C86-430B-B261-31E83FB81B49}" destId="{B8EBDA7A-5FAD-4E7A-A303-38E49253A583}" srcOrd="0" destOrd="0" presId="urn:microsoft.com/office/officeart/2005/8/layout/vList5"/>
    <dgm:cxn modelId="{B26594E9-6123-44D0-8ADC-1653AB14BF0B}" type="presParOf" srcId="{E640F217-1C86-430B-B261-31E83FB81B49}" destId="{18925471-95D4-4E68-9A37-06780EAD8A00}" srcOrd="1" destOrd="0" presId="urn:microsoft.com/office/officeart/2005/8/layout/vList5"/>
    <dgm:cxn modelId="{8AB7C683-2885-4C4D-9686-8427953DB129}" type="presParOf" srcId="{705B8CAE-BF72-4F9F-80D6-58BBDB76D0A9}" destId="{610C1A2F-D095-43AE-B8F5-FDF5DF3577B4}" srcOrd="3" destOrd="0" presId="urn:microsoft.com/office/officeart/2005/8/layout/vList5"/>
    <dgm:cxn modelId="{1870FE30-54C6-4379-8DFF-70794D14B0A6}" type="presParOf" srcId="{705B8CAE-BF72-4F9F-80D6-58BBDB76D0A9}" destId="{17EE9D7F-BA61-482F-93C1-2FB2ECBCEB23}" srcOrd="4" destOrd="0" presId="urn:microsoft.com/office/officeart/2005/8/layout/vList5"/>
    <dgm:cxn modelId="{32AE3058-CB93-46E9-B373-8730A7E659FE}" type="presParOf" srcId="{17EE9D7F-BA61-482F-93C1-2FB2ECBCEB23}" destId="{A3C33BE4-2957-46D5-8FD4-60688BA84816}" srcOrd="0" destOrd="0" presId="urn:microsoft.com/office/officeart/2005/8/layout/vList5"/>
    <dgm:cxn modelId="{7903C5B7-7C6F-4540-8DFF-272AC222BDB8}" type="presParOf" srcId="{17EE9D7F-BA61-482F-93C1-2FB2ECBCEB23}" destId="{AE2A43E6-5A5A-4D53-8381-F37A22EEA8D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AF349F-493B-4ABB-8F8C-97B075149E86}">
      <dsp:nvSpPr>
        <dsp:cNvPr id="0" name=""/>
        <dsp:cNvSpPr/>
      </dsp:nvSpPr>
      <dsp:spPr>
        <a:xfrm>
          <a:off x="3524652" y="1376119"/>
          <a:ext cx="1137195" cy="135221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Проект бюджета Митякинского сельского поселения  на 2015-2017 годы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b="1" kern="1200" dirty="0"/>
        </a:p>
      </dsp:txBody>
      <dsp:txXfrm>
        <a:off x="3691190" y="1574146"/>
        <a:ext cx="804119" cy="956162"/>
      </dsp:txXfrm>
    </dsp:sp>
    <dsp:sp modelId="{EEB87630-C42F-4CBD-B7A9-5BBDB8C4A1E0}">
      <dsp:nvSpPr>
        <dsp:cNvPr id="0" name=""/>
        <dsp:cNvSpPr/>
      </dsp:nvSpPr>
      <dsp:spPr>
        <a:xfrm rot="16200000">
          <a:off x="3975947" y="1246380"/>
          <a:ext cx="234605" cy="24873"/>
        </a:xfrm>
        <a:custGeom>
          <a:avLst/>
          <a:gdLst/>
          <a:ahLst/>
          <a:cxnLst/>
          <a:rect l="0" t="0" r="0" b="0"/>
          <a:pathLst>
            <a:path>
              <a:moveTo>
                <a:pt x="0" y="12436"/>
              </a:moveTo>
              <a:lnTo>
                <a:pt x="234605" y="1243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7385" y="1252952"/>
        <a:ext cx="11730" cy="11730"/>
      </dsp:txXfrm>
    </dsp:sp>
    <dsp:sp modelId="{6568FB81-68AD-4272-B713-151CC70A4399}">
      <dsp:nvSpPr>
        <dsp:cNvPr id="0" name=""/>
        <dsp:cNvSpPr/>
      </dsp:nvSpPr>
      <dsp:spPr>
        <a:xfrm>
          <a:off x="3411489" y="4318"/>
          <a:ext cx="1363520" cy="11371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Бюджетное послание </a:t>
          </a:r>
          <a:r>
            <a:rPr lang="ru-RU" sz="1100" b="1" kern="1200" smtClean="0"/>
            <a:t>Президента РФ</a:t>
          </a:r>
          <a:endParaRPr lang="ru-RU" sz="1100" b="1" kern="1200" dirty="0"/>
        </a:p>
      </dsp:txBody>
      <dsp:txXfrm>
        <a:off x="3611172" y="170856"/>
        <a:ext cx="964154" cy="804119"/>
      </dsp:txXfrm>
    </dsp:sp>
    <dsp:sp modelId="{D16A7958-9B21-4F71-8E23-32BE63DCAAE3}">
      <dsp:nvSpPr>
        <dsp:cNvPr id="0" name=""/>
        <dsp:cNvSpPr/>
      </dsp:nvSpPr>
      <dsp:spPr>
        <a:xfrm>
          <a:off x="4661847" y="2039791"/>
          <a:ext cx="186029" cy="24873"/>
        </a:xfrm>
        <a:custGeom>
          <a:avLst/>
          <a:gdLst/>
          <a:ahLst/>
          <a:cxnLst/>
          <a:rect l="0" t="0" r="0" b="0"/>
          <a:pathLst>
            <a:path>
              <a:moveTo>
                <a:pt x="0" y="12436"/>
              </a:moveTo>
              <a:lnTo>
                <a:pt x="186029" y="1243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50212" y="2047577"/>
        <a:ext cx="9301" cy="9301"/>
      </dsp:txXfrm>
    </dsp:sp>
    <dsp:sp modelId="{7755D63F-6A1B-4F17-A9B3-629AC5F5EE0D}">
      <dsp:nvSpPr>
        <dsp:cNvPr id="0" name=""/>
        <dsp:cNvSpPr/>
      </dsp:nvSpPr>
      <dsp:spPr>
        <a:xfrm>
          <a:off x="4847877" y="1483630"/>
          <a:ext cx="1449367" cy="11371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Основные направления налоговой и бюджетной политики Митякинского сельского поселения</a:t>
          </a:r>
          <a:endParaRPr lang="ru-RU" sz="1100" b="1" kern="1200" dirty="0"/>
        </a:p>
      </dsp:txBody>
      <dsp:txXfrm>
        <a:off x="5060132" y="1650168"/>
        <a:ext cx="1024857" cy="804119"/>
      </dsp:txXfrm>
    </dsp:sp>
    <dsp:sp modelId="{F5A51BAA-DD31-48BB-96CE-BEB0D084F9FC}">
      <dsp:nvSpPr>
        <dsp:cNvPr id="0" name=""/>
        <dsp:cNvSpPr/>
      </dsp:nvSpPr>
      <dsp:spPr>
        <a:xfrm rot="5400000">
          <a:off x="3975947" y="2833202"/>
          <a:ext cx="234605" cy="24873"/>
        </a:xfrm>
        <a:custGeom>
          <a:avLst/>
          <a:gdLst/>
          <a:ahLst/>
          <a:cxnLst/>
          <a:rect l="0" t="0" r="0" b="0"/>
          <a:pathLst>
            <a:path>
              <a:moveTo>
                <a:pt x="0" y="12436"/>
              </a:moveTo>
              <a:lnTo>
                <a:pt x="234605" y="1243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7385" y="2839773"/>
        <a:ext cx="11730" cy="11730"/>
      </dsp:txXfrm>
    </dsp:sp>
    <dsp:sp modelId="{B514F9B4-9A2C-415B-AB9A-B422A3CCB6CD}">
      <dsp:nvSpPr>
        <dsp:cNvPr id="0" name=""/>
        <dsp:cNvSpPr/>
      </dsp:nvSpPr>
      <dsp:spPr>
        <a:xfrm>
          <a:off x="3348295" y="2962941"/>
          <a:ext cx="1489908" cy="11371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Муниципальные программы Митякинского сельского поселения</a:t>
          </a:r>
          <a:endParaRPr lang="ru-RU" sz="900" b="1" kern="1200" dirty="0"/>
        </a:p>
      </dsp:txBody>
      <dsp:txXfrm>
        <a:off x="3566487" y="3129479"/>
        <a:ext cx="1053524" cy="804119"/>
      </dsp:txXfrm>
    </dsp:sp>
    <dsp:sp modelId="{1B1E9A2A-A211-49FE-92D0-440612098B02}">
      <dsp:nvSpPr>
        <dsp:cNvPr id="0" name=""/>
        <dsp:cNvSpPr/>
      </dsp:nvSpPr>
      <dsp:spPr>
        <a:xfrm rot="10800000">
          <a:off x="3295522" y="2039791"/>
          <a:ext cx="229129" cy="24873"/>
        </a:xfrm>
        <a:custGeom>
          <a:avLst/>
          <a:gdLst/>
          <a:ahLst/>
          <a:cxnLst/>
          <a:rect l="0" t="0" r="0" b="0"/>
          <a:pathLst>
            <a:path>
              <a:moveTo>
                <a:pt x="0" y="12436"/>
              </a:moveTo>
              <a:lnTo>
                <a:pt x="229129" y="1243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404359" y="2046499"/>
        <a:ext cx="11456" cy="11456"/>
      </dsp:txXfrm>
    </dsp:sp>
    <dsp:sp modelId="{7F15A21B-C7DE-4277-90FD-01A740B38014}">
      <dsp:nvSpPr>
        <dsp:cNvPr id="0" name=""/>
        <dsp:cNvSpPr/>
      </dsp:nvSpPr>
      <dsp:spPr>
        <a:xfrm>
          <a:off x="1932354" y="1483630"/>
          <a:ext cx="1363167" cy="11371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Прогноз социально-экономического развития Митякинского сельского поселения</a:t>
          </a:r>
          <a:endParaRPr lang="ru-RU" sz="1100" b="1" kern="1200" dirty="0"/>
        </a:p>
      </dsp:txBody>
      <dsp:txXfrm>
        <a:off x="2131985" y="1650168"/>
        <a:ext cx="963905" cy="8041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B3149-1410-4AB1-9F4B-01511933F43A}">
      <dsp:nvSpPr>
        <dsp:cNvPr id="0" name=""/>
        <dsp:cNvSpPr/>
      </dsp:nvSpPr>
      <dsp:spPr>
        <a:xfrm rot="5400000">
          <a:off x="5111355" y="-1965453"/>
          <a:ext cx="969544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Налоговые и неналоговые доходы – </a:t>
          </a:r>
          <a:r>
            <a:rPr lang="ru-RU" sz="1400" kern="1200" dirty="0" smtClean="0"/>
            <a:t>5 137,7тыс.рублей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Дотации -  </a:t>
          </a:r>
          <a:r>
            <a:rPr lang="ru-RU" sz="1400" kern="1200" dirty="0" smtClean="0"/>
            <a:t>4 119,9тыс.рублей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Субвенции – </a:t>
          </a:r>
          <a:r>
            <a:rPr lang="ru-RU" sz="1400" kern="1200" dirty="0" smtClean="0"/>
            <a:t>175,0 </a:t>
          </a:r>
          <a:r>
            <a:rPr lang="ru-RU" sz="1400" kern="1200" dirty="0" smtClean="0"/>
            <a:t>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Иные межбюджетные трансферты -0,0 тыс.рублей</a:t>
          </a:r>
          <a:endParaRPr lang="ru-RU" sz="1400" kern="1200" dirty="0"/>
        </a:p>
      </dsp:txBody>
      <dsp:txXfrm rot="-5400000">
        <a:off x="2962656" y="230575"/>
        <a:ext cx="5219615" cy="874886"/>
      </dsp:txXfrm>
    </dsp:sp>
    <dsp:sp modelId="{EEF8D290-D858-49E8-8687-951B7210CE9D}">
      <dsp:nvSpPr>
        <dsp:cNvPr id="0" name=""/>
        <dsp:cNvSpPr/>
      </dsp:nvSpPr>
      <dsp:spPr>
        <a:xfrm>
          <a:off x="0" y="1229"/>
          <a:ext cx="2962656" cy="1333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Всего доходов</a:t>
          </a:r>
          <a:r>
            <a:rPr lang="ru-RU" sz="1400" kern="1200" dirty="0" smtClean="0"/>
            <a:t>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9 432,6 </a:t>
          </a:r>
          <a:r>
            <a:rPr lang="ru-RU" sz="1400" kern="1200" dirty="0" smtClean="0"/>
            <a:t>тыс.рублей</a:t>
          </a:r>
          <a:endParaRPr lang="ru-RU" sz="1400" kern="1200" dirty="0"/>
        </a:p>
      </dsp:txBody>
      <dsp:txXfrm>
        <a:off x="65100" y="66329"/>
        <a:ext cx="2832456" cy="1203377"/>
      </dsp:txXfrm>
    </dsp:sp>
    <dsp:sp modelId="{18925471-95D4-4E68-9A37-06780EAD8A00}">
      <dsp:nvSpPr>
        <dsp:cNvPr id="0" name=""/>
        <dsp:cNvSpPr/>
      </dsp:nvSpPr>
      <dsp:spPr>
        <a:xfrm rot="5400000">
          <a:off x="4135892" y="236337"/>
          <a:ext cx="2909541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Общегосударственные вопросы </a:t>
          </a:r>
          <a:r>
            <a:rPr lang="ru-RU" sz="1400" kern="1200" dirty="0" smtClean="0"/>
            <a:t>-4 990,02тыс.рублей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Национальная оборона – </a:t>
          </a:r>
          <a:r>
            <a:rPr lang="ru-RU" sz="1400" kern="1200" dirty="0" smtClean="0"/>
            <a:t>174,8 </a:t>
          </a:r>
          <a:r>
            <a:rPr lang="ru-RU" sz="1400" kern="1200" dirty="0" smtClean="0"/>
            <a:t>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Национальная безопасность и правоохранительная деятельность – 5,0 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Национальная экономика – </a:t>
          </a:r>
          <a:r>
            <a:rPr lang="ru-RU" sz="1400" kern="1200" dirty="0" smtClean="0"/>
            <a:t>2 210,6 тыс.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Жилищно-коммунальное хозяйство – </a:t>
          </a:r>
          <a:r>
            <a:rPr lang="ru-RU" sz="1400" kern="1200" dirty="0" smtClean="0"/>
            <a:t>14,0 тыс.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Культура, кинематография – </a:t>
          </a:r>
          <a:r>
            <a:rPr lang="ru-RU" sz="1400" kern="1200" dirty="0" smtClean="0"/>
            <a:t>2 037,2 тыс. 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-Межбюджетные трансферты  </a:t>
          </a:r>
          <a:r>
            <a:rPr lang="ru-RU" sz="1400" kern="1200" dirty="0" smtClean="0"/>
            <a:t>1,0 </a:t>
          </a:r>
          <a:r>
            <a:rPr lang="ru-RU" sz="1400" kern="1200" dirty="0" smtClean="0"/>
            <a:t>тыс.рублей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2959763" y="1554498"/>
        <a:ext cx="5119768" cy="2625477"/>
      </dsp:txXfrm>
    </dsp:sp>
    <dsp:sp modelId="{B8EBDA7A-5FAD-4E7A-A303-38E49253A583}">
      <dsp:nvSpPr>
        <dsp:cNvPr id="0" name=""/>
        <dsp:cNvSpPr/>
      </dsp:nvSpPr>
      <dsp:spPr>
        <a:xfrm>
          <a:off x="0" y="2357609"/>
          <a:ext cx="2959762" cy="1019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Всего расходов</a:t>
          </a:r>
          <a:r>
            <a:rPr lang="ru-RU" sz="1400" kern="1200" dirty="0" smtClean="0"/>
            <a:t>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9 432,6тыс.рублей</a:t>
          </a:r>
          <a:endParaRPr lang="ru-RU" sz="1400" kern="1200" dirty="0"/>
        </a:p>
      </dsp:txBody>
      <dsp:txXfrm>
        <a:off x="49756" y="2407365"/>
        <a:ext cx="2860250" cy="919744"/>
      </dsp:txXfrm>
    </dsp:sp>
    <dsp:sp modelId="{AE2A43E6-5A5A-4D53-8381-F37A22EEA8DB}">
      <dsp:nvSpPr>
        <dsp:cNvPr id="0" name=""/>
        <dsp:cNvSpPr/>
      </dsp:nvSpPr>
      <dsp:spPr>
        <a:xfrm rot="5400000">
          <a:off x="5096277" y="2266047"/>
          <a:ext cx="999701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9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Изменение остатков средств на счете бюджета 0,0</a:t>
          </a:r>
          <a:endParaRPr lang="ru-RU" sz="5900" kern="1200" dirty="0"/>
        </a:p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900" kern="1200" dirty="0" smtClean="0"/>
            <a:t> </a:t>
          </a:r>
          <a:endParaRPr lang="ru-RU" sz="5900" kern="1200" dirty="0"/>
        </a:p>
      </dsp:txBody>
      <dsp:txXfrm rot="-5400000">
        <a:off x="2962656" y="4448470"/>
        <a:ext cx="5218143" cy="902099"/>
      </dsp:txXfrm>
    </dsp:sp>
    <dsp:sp modelId="{A3C33BE4-2957-46D5-8FD4-60688BA84816}">
      <dsp:nvSpPr>
        <dsp:cNvPr id="0" name=""/>
        <dsp:cNvSpPr/>
      </dsp:nvSpPr>
      <dsp:spPr>
        <a:xfrm>
          <a:off x="0" y="4416590"/>
          <a:ext cx="2962656" cy="9658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Дефицит: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0,0 тыс.рублей</a:t>
          </a:r>
          <a:endParaRPr lang="ru-RU" sz="1400" kern="1200" dirty="0"/>
        </a:p>
      </dsp:txBody>
      <dsp:txXfrm>
        <a:off x="47149" y="4463739"/>
        <a:ext cx="2868358" cy="871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0.81374</cdr:x>
      <cdr:y>0.73611</cdr:y>
    </cdr:from>
    <cdr:to>
      <cdr:x>0.92485</cdr:x>
      <cdr:y>0.91248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696744" y="38164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14C41-0C23-4FFE-BB82-F4E9D0AC9CE2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1085F-0566-4448-9AB2-8CA6312BD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1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1085F-0566-4448-9AB2-8CA6312BD2F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F00612-E387-4FDC-9DCA-7E219BA070D8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B0722C-6D23-40E5-8C46-A07A3F32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712968" cy="568863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БЮДЖЕТ МИТЯКИНСКОГО </a:t>
            </a:r>
            <a:r>
              <a:rPr lang="ru-RU" b="1" i="1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СЕЛЬСКОГО ПОСЕЛЕНИЯ </a:t>
            </a:r>
            <a:r>
              <a:rPr lang="ru-RU" b="1" i="1" dirty="0" smtClean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ТАРАСОВСКОГО </a:t>
            </a:r>
            <a:r>
              <a:rPr lang="ru-RU" b="1" i="1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РАЙОНА</a:t>
            </a:r>
            <a:br>
              <a:rPr lang="ru-RU" b="1" i="1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 НА </a:t>
            </a:r>
            <a:r>
              <a:rPr lang="ru-RU" b="1" i="1" dirty="0" smtClean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2016 год</a:t>
            </a:r>
            <a:endParaRPr lang="ru-RU" b="1" i="1" dirty="0">
              <a:solidFill>
                <a:schemeClr val="accent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Основы формирования бюджета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28255085"/>
              </p:ext>
            </p:extLst>
          </p:nvPr>
        </p:nvGraphicFramePr>
        <p:xfrm>
          <a:off x="457200" y="260648"/>
          <a:ext cx="822960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784976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800" dirty="0" smtClean="0"/>
              <a:t>Основные параметры решения Собрания депутатов Митякинского сельского поселения «О бюджете Митякинского сельского поселения Тарасовского района на </a:t>
            </a:r>
            <a:r>
              <a:rPr lang="ru-RU" sz="1800" dirty="0" smtClean="0"/>
              <a:t>2016 год» </a:t>
            </a:r>
            <a:r>
              <a:rPr lang="ru-RU" sz="1800" dirty="0" smtClean="0"/>
              <a:t>	                                   (тыс.рублей)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48843371"/>
              </p:ext>
            </p:extLst>
          </p:nvPr>
        </p:nvGraphicFramePr>
        <p:xfrm>
          <a:off x="899592" y="1844824"/>
          <a:ext cx="7560840" cy="41859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772357"/>
                <a:gridCol w="2268203"/>
                <a:gridCol w="2520280"/>
              </a:tblGrid>
              <a:tr h="332616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 год </a:t>
                      </a:r>
                    </a:p>
                    <a:p>
                      <a:r>
                        <a:rPr lang="ru-RU" sz="1200" dirty="0" smtClean="0"/>
                        <a:t>(на 01.12.2015)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 </a:t>
                      </a:r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 Доходы,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9 881,9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9 432,6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950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 них: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налоговые и неналоговые</a:t>
                      </a:r>
                      <a:r>
                        <a:rPr lang="ru-RU" sz="1600" baseline="0" dirty="0" smtClean="0"/>
                        <a:t> доходы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4 352,2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5 137,7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безвозмездные поступления</a:t>
                      </a:r>
                      <a:r>
                        <a:rPr lang="ru-RU" sz="1600" baseline="0" dirty="0" smtClean="0"/>
                        <a:t> из областного бюджета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5 529,4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4 294,9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 Расходы, всего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10 020,4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9 432,6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 Дефицит (-), </a:t>
                      </a:r>
                      <a:r>
                        <a:rPr lang="ru-RU" sz="1600" dirty="0" err="1" smtClean="0"/>
                        <a:t>профицит</a:t>
                      </a:r>
                      <a:r>
                        <a:rPr lang="ru-RU" sz="1600" dirty="0" smtClean="0"/>
                        <a:t> (+)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 Источники финансирования дефицита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Основные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параметры бюджета Митякинского сельского поселения на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2016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год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50164735"/>
              </p:ext>
            </p:extLst>
          </p:nvPr>
        </p:nvGraphicFramePr>
        <p:xfrm>
          <a:off x="395536" y="1457400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/>
              <a:t>Структура налоговых и неналоговых доходов бюджета Митякинского сельского поселения Тарасовского района на </a:t>
            </a:r>
            <a:r>
              <a:rPr lang="ru-RU" sz="2000" b="1" i="1" dirty="0" smtClean="0"/>
              <a:t>2016 </a:t>
            </a:r>
            <a:r>
              <a:rPr lang="ru-RU" sz="2000" b="1" i="1" dirty="0" smtClean="0"/>
              <a:t>год</a:t>
            </a:r>
            <a:endParaRPr lang="ru-RU" sz="2000" b="1" i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99097270"/>
              </p:ext>
            </p:extLst>
          </p:nvPr>
        </p:nvGraphicFramePr>
        <p:xfrm>
          <a:off x="539552" y="116632"/>
          <a:ext cx="82296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Структура доходов бюджета Митякинского сельского поселения в </a:t>
            </a:r>
            <a:r>
              <a:rPr lang="ru-RU" sz="3200" dirty="0" smtClean="0"/>
              <a:t>2016 </a:t>
            </a:r>
            <a:r>
              <a:rPr lang="ru-RU" sz="3200" dirty="0" smtClean="0"/>
              <a:t>году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12180598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Расходы бюджета Митякинского сельского поселения на </a:t>
            </a:r>
            <a:r>
              <a:rPr lang="ru-RU" sz="2800" dirty="0" smtClean="0"/>
              <a:t>2016 </a:t>
            </a:r>
            <a:r>
              <a:rPr lang="ru-RU" sz="2800" dirty="0" smtClean="0"/>
              <a:t>год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24106645"/>
              </p:ext>
            </p:extLst>
          </p:nvPr>
        </p:nvGraphicFramePr>
        <p:xfrm>
          <a:off x="457200" y="1412776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Динамика расходов бюджета поселения на реализацию программ в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2015-2016 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годах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91916908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92211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Динамика расходов бюджета Митякинского сельского поселения</a:t>
            </a:r>
            <a:endParaRPr lang="ru-RU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11451693"/>
              </p:ext>
            </p:extLst>
          </p:nvPr>
        </p:nvGraphicFramePr>
        <p:xfrm>
          <a:off x="467544" y="2132856"/>
          <a:ext cx="813690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278</Words>
  <Application>Microsoft Office PowerPoint</Application>
  <PresentationFormat>Экран (4:3)</PresentationFormat>
  <Paragraphs>62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БЮДЖЕТ МИТЯКИНСКОГО СЕЛЬСКОГО ПОСЕЛЕНИЯ ТАРАСОВСКОГО РАЙОНА  НА 2016 год</vt:lpstr>
      <vt:lpstr>Основы формирования бюджета</vt:lpstr>
      <vt:lpstr>    Основные параметры решения Собрания депутатов Митякинского сельского поселения «О бюджете Митякинского сельского поселения Тарасовского района на 2016 год»                                     (тыс.рублей) </vt:lpstr>
      <vt:lpstr>Основные параметры бюджета Митякинского сельского поселения на 2016 год</vt:lpstr>
      <vt:lpstr>Структура налоговых и неналоговых доходов бюджета Митякинского сельского поселения Тарасовского района на 2016 год</vt:lpstr>
      <vt:lpstr>Структура доходов бюджета Митякинского сельского поселения в 2016 году</vt:lpstr>
      <vt:lpstr>Расходы бюджета Митякинского сельского поселения на 2016 год</vt:lpstr>
      <vt:lpstr>Динамика расходов бюджета поселения на реализацию программ в 2015-2016 годах</vt:lpstr>
      <vt:lpstr>Динамика расходов бюджета Митякинского сельского поселения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ФЕДОРОВСКОГО СЕЛЬСКОГО ПОСЕЛЕНИЯ НЕКЛИНОВСКОГО РАЙОНА  НА 2014-2016 ГОДЫ</dc:title>
  <dc:creator>Косоротова М.О.</dc:creator>
  <cp:lastModifiedBy>Администрация Митякинского сельского поселения</cp:lastModifiedBy>
  <cp:revision>80</cp:revision>
  <dcterms:created xsi:type="dcterms:W3CDTF">2014-02-20T11:03:17Z</dcterms:created>
  <dcterms:modified xsi:type="dcterms:W3CDTF">2015-12-07T11:55:25Z</dcterms:modified>
</cp:coreProperties>
</file>